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5.xml" ContentType="application/vnd.openxmlformats-officedocument.presentationml.slide+xml"/>
  <Override PartName="/ppt/slides/slide38.xml" ContentType="application/vnd.openxmlformats-officedocument.presentationml.slide+xml"/>
  <Override PartName="/ppt/slides/slide37.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45.xml" ContentType="application/vnd.openxmlformats-officedocument.presentationml.slide+xml"/>
  <Override PartName="/ppt/slides/slide44.xml" ContentType="application/vnd.openxmlformats-officedocument.presentationml.slide+xml"/>
  <Override PartName="/ppt/slides/slide43.xml" ContentType="application/vnd.openxmlformats-officedocument.presentationml.slide+xml"/>
  <Override PartName="/ppt/slides/slide42.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14.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Layouts/slideLayout18.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Layouts/slideLayout20.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7"/>
  </p:notesMasterIdLst>
  <p:sldIdLst>
    <p:sldId id="525" r:id="rId2"/>
    <p:sldId id="376" r:id="rId3"/>
    <p:sldId id="257" r:id="rId4"/>
    <p:sldId id="562" r:id="rId5"/>
    <p:sldId id="380" r:id="rId6"/>
    <p:sldId id="295" r:id="rId7"/>
    <p:sldId id="360" r:id="rId8"/>
    <p:sldId id="539" r:id="rId9"/>
    <p:sldId id="446" r:id="rId10"/>
    <p:sldId id="303" r:id="rId11"/>
    <p:sldId id="540" r:id="rId12"/>
    <p:sldId id="422" r:id="rId13"/>
    <p:sldId id="541" r:id="rId14"/>
    <p:sldId id="542" r:id="rId15"/>
    <p:sldId id="545" r:id="rId16"/>
    <p:sldId id="527" r:id="rId17"/>
    <p:sldId id="529" r:id="rId18"/>
    <p:sldId id="543" r:id="rId19"/>
    <p:sldId id="546" r:id="rId20"/>
    <p:sldId id="544" r:id="rId21"/>
    <p:sldId id="547" r:id="rId22"/>
    <p:sldId id="570" r:id="rId23"/>
    <p:sldId id="572" r:id="rId24"/>
    <p:sldId id="573" r:id="rId25"/>
    <p:sldId id="574" r:id="rId26"/>
    <p:sldId id="575" r:id="rId27"/>
    <p:sldId id="548" r:id="rId28"/>
    <p:sldId id="549" r:id="rId29"/>
    <p:sldId id="553" r:id="rId30"/>
    <p:sldId id="550" r:id="rId31"/>
    <p:sldId id="551" r:id="rId32"/>
    <p:sldId id="552" r:id="rId33"/>
    <p:sldId id="556" r:id="rId34"/>
    <p:sldId id="557" r:id="rId35"/>
    <p:sldId id="564" r:id="rId36"/>
    <p:sldId id="558" r:id="rId37"/>
    <p:sldId id="559" r:id="rId38"/>
    <p:sldId id="560" r:id="rId39"/>
    <p:sldId id="561" r:id="rId40"/>
    <p:sldId id="554" r:id="rId41"/>
    <p:sldId id="568" r:id="rId42"/>
    <p:sldId id="567" r:id="rId43"/>
    <p:sldId id="569" r:id="rId44"/>
    <p:sldId id="577" r:id="rId45"/>
    <p:sldId id="523"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5900"/>
    <a:srgbClr val="FDB913"/>
    <a:srgbClr val="58555C"/>
    <a:srgbClr val="402B50"/>
    <a:srgbClr val="FFFFFF"/>
    <a:srgbClr val="93809D"/>
    <a:srgbClr val="002D62"/>
    <a:srgbClr val="55C5E9"/>
    <a:srgbClr val="666666"/>
    <a:srgbClr val="9A9B9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280" autoAdjust="0"/>
    <p:restoredTop sz="90956" autoAdjust="0"/>
  </p:normalViewPr>
  <p:slideViewPr>
    <p:cSldViewPr snapToGrid="0">
      <p:cViewPr varScale="1">
        <p:scale>
          <a:sx n="79" d="100"/>
          <a:sy n="79" d="100"/>
        </p:scale>
        <p:origin x="101" y="62"/>
      </p:cViewPr>
      <p:guideLst/>
    </p:cSldViewPr>
  </p:slideViewPr>
  <p:notesTextViewPr>
    <p:cViewPr>
      <p:scale>
        <a:sx n="1" d="1"/>
        <a:sy n="1" d="1"/>
      </p:scale>
      <p:origin x="0" y="0"/>
    </p:cViewPr>
  </p:notesTextViewPr>
  <p:sorterViewPr>
    <p:cViewPr>
      <p:scale>
        <a:sx n="100" d="100"/>
        <a:sy n="100" d="100"/>
      </p:scale>
      <p:origin x="0" y="-382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55" Type="http://schemas.openxmlformats.org/officeDocument/2006/relationships/customXml" Target="../customXml/item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ustomXml" Target="../customXml/item2.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EF7E2D-7B8F-4F80-BF99-5B46D35C2FAD}" type="datetimeFigureOut">
              <a:rPr lang="en-ZA" smtClean="0"/>
              <a:t>2021/03/16</a:t>
            </a:fld>
            <a:endParaRPr lang="en-Z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646900-4EDF-44E7-B007-0B5AD608C128}" type="slidenum">
              <a:rPr lang="en-ZA" smtClean="0"/>
              <a:t>‹#›</a:t>
            </a:fld>
            <a:endParaRPr lang="en-ZA"/>
          </a:p>
        </p:txBody>
      </p:sp>
    </p:spTree>
    <p:extLst>
      <p:ext uri="{BB962C8B-B14F-4D97-AF65-F5344CB8AC3E}">
        <p14:creationId xmlns:p14="http://schemas.microsoft.com/office/powerpoint/2010/main" val="4465549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EF646900-4EDF-44E7-B007-0B5AD608C128}" type="slidenum">
              <a:rPr lang="en-ZA" smtClean="0"/>
              <a:t>17</a:t>
            </a:fld>
            <a:endParaRPr lang="en-ZA"/>
          </a:p>
        </p:txBody>
      </p:sp>
    </p:spTree>
    <p:extLst>
      <p:ext uri="{BB962C8B-B14F-4D97-AF65-F5344CB8AC3E}">
        <p14:creationId xmlns:p14="http://schemas.microsoft.com/office/powerpoint/2010/main" val="42357622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EF646900-4EDF-44E7-B007-0B5AD608C128}" type="slidenum">
              <a:rPr lang="en-ZA" smtClean="0"/>
              <a:t>18</a:t>
            </a:fld>
            <a:endParaRPr lang="en-ZA"/>
          </a:p>
        </p:txBody>
      </p:sp>
    </p:spTree>
    <p:extLst>
      <p:ext uri="{BB962C8B-B14F-4D97-AF65-F5344CB8AC3E}">
        <p14:creationId xmlns:p14="http://schemas.microsoft.com/office/powerpoint/2010/main" val="134494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EF646900-4EDF-44E7-B007-0B5AD608C128}" type="slidenum">
              <a:rPr lang="en-ZA" smtClean="0"/>
              <a:t>19</a:t>
            </a:fld>
            <a:endParaRPr lang="en-ZA"/>
          </a:p>
        </p:txBody>
      </p:sp>
    </p:spTree>
    <p:extLst>
      <p:ext uri="{BB962C8B-B14F-4D97-AF65-F5344CB8AC3E}">
        <p14:creationId xmlns:p14="http://schemas.microsoft.com/office/powerpoint/2010/main" val="11228415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EF646900-4EDF-44E7-B007-0B5AD608C128}" type="slidenum">
              <a:rPr lang="en-ZA" smtClean="0"/>
              <a:t>20</a:t>
            </a:fld>
            <a:endParaRPr lang="en-ZA"/>
          </a:p>
        </p:txBody>
      </p:sp>
    </p:spTree>
    <p:extLst>
      <p:ext uri="{BB962C8B-B14F-4D97-AF65-F5344CB8AC3E}">
        <p14:creationId xmlns:p14="http://schemas.microsoft.com/office/powerpoint/2010/main" val="40537094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EF646900-4EDF-44E7-B007-0B5AD608C128}" type="slidenum">
              <a:rPr lang="en-ZA" smtClean="0"/>
              <a:t>21</a:t>
            </a:fld>
            <a:endParaRPr lang="en-ZA"/>
          </a:p>
        </p:txBody>
      </p:sp>
    </p:spTree>
    <p:extLst>
      <p:ext uri="{BB962C8B-B14F-4D97-AF65-F5344CB8AC3E}">
        <p14:creationId xmlns:p14="http://schemas.microsoft.com/office/powerpoint/2010/main" val="28006790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white block">
    <p:spTree>
      <p:nvGrpSpPr>
        <p:cNvPr id="1" name=""/>
        <p:cNvGrpSpPr/>
        <p:nvPr/>
      </p:nvGrpSpPr>
      <p:grpSpPr>
        <a:xfrm>
          <a:off x="0" y="0"/>
          <a:ext cx="0" cy="0"/>
          <a:chOff x="0" y="0"/>
          <a:chExt cx="0" cy="0"/>
        </a:xfrm>
      </p:grpSpPr>
      <p:pic>
        <p:nvPicPr>
          <p:cNvPr id="1026" name="Picture 2" descr="http://educationmag.co.za/wp-content/uploads/2017/01/University-of-Johannesburg-Bunting-Road-Campus-UJ-APB-Campus-School-of-Tourism-Hospitality.jpg"/>
          <p:cNvPicPr>
            <a:picLocks noChangeAspect="1" noChangeArrowheads="1"/>
          </p:cNvPicPr>
          <p:nvPr userDrawn="1"/>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94193" y="238478"/>
            <a:ext cx="11806186" cy="6443869"/>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p:cNvSpPr/>
          <p:nvPr userDrawn="1"/>
        </p:nvSpPr>
        <p:spPr>
          <a:xfrm>
            <a:off x="10022541" y="4720197"/>
            <a:ext cx="1757083" cy="176128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p:cNvPicPr>
            <a:picLocks noChangeAspect="1"/>
          </p:cNvPicPr>
          <p:nvPr userDrawn="1"/>
        </p:nvPicPr>
        <p:blipFill>
          <a:blip r:embed="rId3"/>
          <a:stretch>
            <a:fillRect/>
          </a:stretch>
        </p:blipFill>
        <p:spPr>
          <a:xfrm>
            <a:off x="9986682" y="4684290"/>
            <a:ext cx="1833843" cy="1837900"/>
          </a:xfrm>
          <a:prstGeom prst="rect">
            <a:avLst/>
          </a:prstGeom>
        </p:spPr>
      </p:pic>
      <p:sp>
        <p:nvSpPr>
          <p:cNvPr id="7" name="Rectangle 6"/>
          <p:cNvSpPr/>
          <p:nvPr userDrawn="1"/>
        </p:nvSpPr>
        <p:spPr>
          <a:xfrm>
            <a:off x="448235" y="4720197"/>
            <a:ext cx="9413501" cy="1761285"/>
          </a:xfrm>
          <a:prstGeom prst="rect">
            <a:avLst/>
          </a:prstGeom>
          <a:solidFill>
            <a:srgbClr val="FFFFFF">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hasCustomPrompt="1"/>
          </p:nvPr>
        </p:nvSpPr>
        <p:spPr>
          <a:xfrm>
            <a:off x="750311" y="4980501"/>
            <a:ext cx="8716418" cy="450338"/>
          </a:xfrm>
        </p:spPr>
        <p:txBody>
          <a:bodyPr tIns="0" rIns="0" bIns="0" anchor="t">
            <a:noAutofit/>
          </a:bodyPr>
          <a:lstStyle>
            <a:lvl1pPr algn="l">
              <a:lnSpc>
                <a:spcPct val="100000"/>
              </a:lnSpc>
              <a:spcBef>
                <a:spcPts val="0"/>
              </a:spcBef>
              <a:defRPr sz="2800" b="1" cap="none" baseline="0">
                <a:solidFill>
                  <a:schemeClr val="tx1">
                    <a:lumMod val="50000"/>
                  </a:schemeClr>
                </a:solidFill>
              </a:defRPr>
            </a:lvl1pPr>
          </a:lstStyle>
          <a:p>
            <a:r>
              <a:rPr lang="en-US" dirty="0"/>
              <a:t>The School of Tourism and Hospitality</a:t>
            </a:r>
            <a:endParaRPr lang="en-ZA" dirty="0"/>
          </a:p>
        </p:txBody>
      </p:sp>
      <p:sp>
        <p:nvSpPr>
          <p:cNvPr id="10" name="Text Placeholder 9"/>
          <p:cNvSpPr>
            <a:spLocks noGrp="1"/>
          </p:cNvSpPr>
          <p:nvPr>
            <p:ph type="body" sz="quarter" idx="10" hasCustomPrompt="1"/>
          </p:nvPr>
        </p:nvSpPr>
        <p:spPr>
          <a:xfrm>
            <a:off x="750311" y="5439804"/>
            <a:ext cx="8716418" cy="277906"/>
          </a:xfrm>
        </p:spPr>
        <p:txBody>
          <a:bodyPr tIns="0" rIns="0" bIns="0" anchor="t">
            <a:noAutofit/>
          </a:bodyPr>
          <a:lstStyle>
            <a:lvl1pPr marL="0" indent="0">
              <a:lnSpc>
                <a:spcPct val="100000"/>
              </a:lnSpc>
              <a:spcBef>
                <a:spcPts val="0"/>
              </a:spcBef>
              <a:buNone/>
              <a:defRPr sz="2000" baseline="0">
                <a:solidFill>
                  <a:schemeClr val="accent2"/>
                </a:solidFill>
              </a:defRPr>
            </a:lvl1pPr>
          </a:lstStyle>
          <a:p>
            <a:pPr lvl="0"/>
            <a:r>
              <a:rPr lang="en-US" dirty="0"/>
              <a:t>College of Business and Economics</a:t>
            </a:r>
            <a:endParaRPr lang="en-GB" dirty="0"/>
          </a:p>
        </p:txBody>
      </p:sp>
      <p:sp>
        <p:nvSpPr>
          <p:cNvPr id="12" name="Text Placeholder 11"/>
          <p:cNvSpPr>
            <a:spLocks noGrp="1"/>
          </p:cNvSpPr>
          <p:nvPr>
            <p:ph type="body" sz="quarter" idx="11" hasCustomPrompt="1"/>
          </p:nvPr>
        </p:nvSpPr>
        <p:spPr>
          <a:xfrm>
            <a:off x="750888" y="5986979"/>
            <a:ext cx="4583112" cy="306245"/>
          </a:xfrm>
        </p:spPr>
        <p:txBody>
          <a:bodyPr vert="horz" lIns="0" tIns="0" rIns="0" bIns="0" rtlCol="0" anchor="t">
            <a:noAutofit/>
          </a:bodyPr>
          <a:lstStyle>
            <a:lvl1pPr marL="0" indent="0">
              <a:buNone/>
              <a:defRPr lang="en-US" sz="1800" b="1" cap="none" spc="-30" baseline="0" smtClean="0">
                <a:solidFill>
                  <a:schemeClr val="tx1">
                    <a:lumMod val="50000"/>
                  </a:schemeClr>
                </a:solidFill>
                <a:latin typeface="+mj-lt"/>
                <a:ea typeface="+mj-ea"/>
                <a:cs typeface="+mj-cs"/>
              </a:defRPr>
            </a:lvl1pPr>
            <a:lvl2pPr>
              <a:defRPr lang="en-US" smtClean="0"/>
            </a:lvl2pPr>
            <a:lvl3pPr>
              <a:defRPr lang="en-US" smtClean="0"/>
            </a:lvl3pPr>
            <a:lvl4pPr>
              <a:defRPr lang="en-US" smtClean="0"/>
            </a:lvl4pPr>
            <a:lvl5pPr>
              <a:defRPr lang="en-GB"/>
            </a:lvl5pPr>
          </a:lstStyle>
          <a:p>
            <a:pPr marL="165100" lvl="0" indent="-165100">
              <a:lnSpc>
                <a:spcPct val="100000"/>
              </a:lnSpc>
              <a:spcBef>
                <a:spcPts val="0"/>
              </a:spcBef>
            </a:pPr>
            <a:r>
              <a:rPr lang="en-US" dirty="0"/>
              <a:t>5 September 2017</a:t>
            </a:r>
            <a:endParaRPr lang="en-GB" dirty="0"/>
          </a:p>
        </p:txBody>
      </p:sp>
    </p:spTree>
    <p:extLst>
      <p:ext uri="{BB962C8B-B14F-4D97-AF65-F5344CB8AC3E}">
        <p14:creationId xmlns:p14="http://schemas.microsoft.com/office/powerpoint/2010/main" val="3332789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mp; subtitle">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368300" y="195750"/>
            <a:ext cx="11452225" cy="720000"/>
          </a:xfrm>
        </p:spPr>
        <p:txBody>
          <a:bodyPr vert="horz" lIns="0" tIns="0" rIns="0" bIns="0" rtlCol="0" anchor="b">
            <a:noAutofit/>
          </a:bodyPr>
          <a:lstStyle>
            <a:lvl1pPr>
              <a:defRPr lang="en-ZA" dirty="0"/>
            </a:lvl1pPr>
          </a:lstStyle>
          <a:p>
            <a:pPr lvl="0"/>
            <a:r>
              <a:rPr lang="en-US" dirty="0"/>
              <a:t>Add title</a:t>
            </a:r>
            <a:endParaRPr lang="en-ZA" dirty="0"/>
          </a:p>
        </p:txBody>
      </p:sp>
      <p:sp>
        <p:nvSpPr>
          <p:cNvPr id="6" name="Text Placeholder 5"/>
          <p:cNvSpPr>
            <a:spLocks noGrp="1"/>
          </p:cNvSpPr>
          <p:nvPr>
            <p:ph type="body" sz="quarter" idx="11" hasCustomPrompt="1"/>
          </p:nvPr>
        </p:nvSpPr>
        <p:spPr>
          <a:xfrm>
            <a:off x="368300" y="933680"/>
            <a:ext cx="11452225" cy="334733"/>
          </a:xfrm>
        </p:spPr>
        <p:txBody>
          <a:bodyPr/>
          <a:lstStyle>
            <a:lvl1pPr marL="0" indent="0">
              <a:lnSpc>
                <a:spcPct val="100000"/>
              </a:lnSpc>
              <a:spcBef>
                <a:spcPts val="0"/>
              </a:spcBef>
              <a:buNone/>
              <a:defRPr sz="2000">
                <a:solidFill>
                  <a:schemeClr val="tx1">
                    <a:lumMod val="50000"/>
                  </a:schemeClr>
                </a:solidFill>
              </a:defRPr>
            </a:lvl1pPr>
          </a:lstStyle>
          <a:p>
            <a:pPr lvl="0"/>
            <a:r>
              <a:rPr lang="en-US" dirty="0"/>
              <a:t>Add subtitle</a:t>
            </a:r>
            <a:endParaRPr lang="en-ZA" dirty="0"/>
          </a:p>
        </p:txBody>
      </p:sp>
      <p:sp>
        <p:nvSpPr>
          <p:cNvPr id="5" name="Text Placeholder 5"/>
          <p:cNvSpPr>
            <a:spLocks noGrp="1"/>
          </p:cNvSpPr>
          <p:nvPr>
            <p:ph type="body" sz="quarter" idx="10" hasCustomPrompt="1"/>
          </p:nvPr>
        </p:nvSpPr>
        <p:spPr>
          <a:xfrm>
            <a:off x="358588" y="6361113"/>
            <a:ext cx="9000000" cy="215900"/>
          </a:xfrm>
          <a:noFill/>
        </p:spPr>
        <p:txBody>
          <a:bodyPr wrap="square" lIns="0" tIns="0" rIns="0" bIns="0" rtlCol="0" anchor="ctr">
            <a:noAutofit/>
          </a:bodyPr>
          <a:lstStyle>
            <a:lvl1pPr marL="0" indent="0">
              <a:buNone/>
              <a:defRPr lang="en-GB" sz="1000" b="0" i="0" u="none" strike="noStrike" spc="0" baseline="0" dirty="0">
                <a:solidFill>
                  <a:schemeClr val="tx1">
                    <a:lumMod val="50000"/>
                  </a:schemeClr>
                </a:solidFill>
              </a:defRPr>
            </a:lvl1pPr>
          </a:lstStyle>
          <a:p>
            <a:pPr marL="165100" marR="0" lvl="0" indent="-165100" fontAlgn="auto">
              <a:lnSpc>
                <a:spcPct val="100000"/>
              </a:lnSpc>
              <a:spcBef>
                <a:spcPts val="0"/>
              </a:spcBef>
              <a:spcAft>
                <a:spcPts val="0"/>
              </a:spcAft>
              <a:buClrTx/>
              <a:buSzTx/>
              <a:tabLst/>
            </a:pPr>
            <a:r>
              <a:rPr lang="en-US"/>
              <a:t>Footnote</a:t>
            </a:r>
            <a:endParaRPr lang="en-GB" dirty="0"/>
          </a:p>
        </p:txBody>
      </p:sp>
    </p:spTree>
    <p:extLst>
      <p:ext uri="{BB962C8B-B14F-4D97-AF65-F5344CB8AC3E}">
        <p14:creationId xmlns:p14="http://schemas.microsoft.com/office/powerpoint/2010/main" val="480155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itle &amp; subtitle">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368300" y="195750"/>
            <a:ext cx="11452225" cy="720000"/>
          </a:xfrm>
        </p:spPr>
        <p:txBody>
          <a:bodyPr vert="horz" lIns="0" tIns="0" rIns="0" bIns="0" rtlCol="0" anchor="b">
            <a:noAutofit/>
          </a:bodyPr>
          <a:lstStyle>
            <a:lvl1pPr>
              <a:defRPr lang="en-ZA" baseline="0" dirty="0"/>
            </a:lvl1pPr>
          </a:lstStyle>
          <a:p>
            <a:pPr lvl="0"/>
            <a:r>
              <a:rPr lang="en-US" dirty="0"/>
              <a:t>4 contacts with short description</a:t>
            </a:r>
            <a:endParaRPr lang="en-ZA" dirty="0"/>
          </a:p>
        </p:txBody>
      </p:sp>
      <p:sp>
        <p:nvSpPr>
          <p:cNvPr id="3" name="Picture Placeholder 2"/>
          <p:cNvSpPr>
            <a:spLocks noGrp="1"/>
          </p:cNvSpPr>
          <p:nvPr>
            <p:ph type="pic" sz="quarter" idx="40" hasCustomPrompt="1"/>
          </p:nvPr>
        </p:nvSpPr>
        <p:spPr>
          <a:xfrm>
            <a:off x="368300" y="1701975"/>
            <a:ext cx="1505323" cy="1416050"/>
          </a:xfrm>
        </p:spPr>
        <p:txBody>
          <a:bodyPr/>
          <a:lstStyle>
            <a:lvl1pPr marL="0" indent="0">
              <a:buNone/>
              <a:defRPr/>
            </a:lvl1pPr>
          </a:lstStyle>
          <a:p>
            <a:r>
              <a:rPr lang="en-US" dirty="0"/>
              <a:t>Add picture</a:t>
            </a:r>
            <a:endParaRPr lang="en-ZA" dirty="0"/>
          </a:p>
        </p:txBody>
      </p:sp>
      <p:sp>
        <p:nvSpPr>
          <p:cNvPr id="15" name="Text Placeholder 14"/>
          <p:cNvSpPr>
            <a:spLocks noGrp="1"/>
          </p:cNvSpPr>
          <p:nvPr>
            <p:ph type="body" sz="quarter" idx="43" hasCustomPrompt="1"/>
          </p:nvPr>
        </p:nvSpPr>
        <p:spPr>
          <a:xfrm>
            <a:off x="2044700" y="1701976"/>
            <a:ext cx="3863041" cy="270259"/>
          </a:xfrm>
        </p:spPr>
        <p:txBody>
          <a:bodyPr anchor="t"/>
          <a:lstStyle>
            <a:lvl1pPr marL="0" indent="0">
              <a:lnSpc>
                <a:spcPct val="100000"/>
              </a:lnSpc>
              <a:spcBef>
                <a:spcPts val="0"/>
              </a:spcBef>
              <a:buNone/>
              <a:defRPr sz="1400">
                <a:solidFill>
                  <a:schemeClr val="tx2"/>
                </a:solidFill>
              </a:defRPr>
            </a:lvl1pPr>
          </a:lstStyle>
          <a:p>
            <a:pPr lvl="0"/>
            <a:r>
              <a:rPr lang="en-US" dirty="0"/>
              <a:t>Name Surname</a:t>
            </a:r>
            <a:endParaRPr lang="en-ZA" dirty="0"/>
          </a:p>
        </p:txBody>
      </p:sp>
      <p:sp>
        <p:nvSpPr>
          <p:cNvPr id="16" name="Text Placeholder 14"/>
          <p:cNvSpPr>
            <a:spLocks noGrp="1"/>
          </p:cNvSpPr>
          <p:nvPr>
            <p:ph type="body" sz="quarter" idx="44" hasCustomPrompt="1"/>
          </p:nvPr>
        </p:nvSpPr>
        <p:spPr>
          <a:xfrm>
            <a:off x="2044700" y="1972235"/>
            <a:ext cx="3863041" cy="197223"/>
          </a:xfrm>
        </p:spPr>
        <p:txBody>
          <a:bodyPr anchor="t"/>
          <a:lstStyle>
            <a:lvl1pPr marL="0" indent="0">
              <a:lnSpc>
                <a:spcPct val="100000"/>
              </a:lnSpc>
              <a:spcBef>
                <a:spcPts val="0"/>
              </a:spcBef>
              <a:buNone/>
              <a:defRPr sz="1200">
                <a:solidFill>
                  <a:schemeClr val="tx1"/>
                </a:solidFill>
              </a:defRPr>
            </a:lvl1pPr>
          </a:lstStyle>
          <a:p>
            <a:pPr lvl="0"/>
            <a:r>
              <a:rPr lang="en-US" dirty="0"/>
              <a:t>Title</a:t>
            </a:r>
            <a:endParaRPr lang="en-ZA" dirty="0"/>
          </a:p>
        </p:txBody>
      </p:sp>
      <p:sp>
        <p:nvSpPr>
          <p:cNvPr id="94" name="Text Placeholder 14"/>
          <p:cNvSpPr>
            <a:spLocks noGrp="1"/>
          </p:cNvSpPr>
          <p:nvPr>
            <p:ph type="body" sz="quarter" idx="45" hasCustomPrompt="1"/>
          </p:nvPr>
        </p:nvSpPr>
        <p:spPr>
          <a:xfrm>
            <a:off x="2044700" y="2212777"/>
            <a:ext cx="3863041" cy="1543436"/>
          </a:xfrm>
        </p:spPr>
        <p:txBody>
          <a:bodyPr anchor="t"/>
          <a:lstStyle>
            <a:lvl1pPr marL="0" indent="0">
              <a:lnSpc>
                <a:spcPct val="100000"/>
              </a:lnSpc>
              <a:spcBef>
                <a:spcPts val="0"/>
              </a:spcBef>
              <a:buNone/>
              <a:defRPr sz="1200">
                <a:solidFill>
                  <a:schemeClr val="tx1"/>
                </a:solidFill>
              </a:defRPr>
            </a:lvl1pPr>
          </a:lstStyle>
          <a:p>
            <a:pPr lvl="0"/>
            <a:r>
              <a:rPr lang="en-US" dirty="0"/>
              <a:t>Body copy</a:t>
            </a:r>
            <a:endParaRPr lang="en-ZA" dirty="0"/>
          </a:p>
        </p:txBody>
      </p:sp>
      <p:sp>
        <p:nvSpPr>
          <p:cNvPr id="114" name="Picture Placeholder 2"/>
          <p:cNvSpPr>
            <a:spLocks noGrp="1"/>
          </p:cNvSpPr>
          <p:nvPr>
            <p:ph type="pic" sz="quarter" idx="46" hasCustomPrompt="1"/>
          </p:nvPr>
        </p:nvSpPr>
        <p:spPr>
          <a:xfrm>
            <a:off x="6281084" y="1701975"/>
            <a:ext cx="1505323" cy="1416050"/>
          </a:xfrm>
        </p:spPr>
        <p:txBody>
          <a:bodyPr/>
          <a:lstStyle>
            <a:lvl1pPr marL="0" indent="0">
              <a:buNone/>
              <a:defRPr/>
            </a:lvl1pPr>
          </a:lstStyle>
          <a:p>
            <a:r>
              <a:rPr lang="en-US" dirty="0"/>
              <a:t>Add picture</a:t>
            </a:r>
            <a:endParaRPr lang="en-ZA" dirty="0"/>
          </a:p>
        </p:txBody>
      </p:sp>
      <p:sp>
        <p:nvSpPr>
          <p:cNvPr id="115" name="Text Placeholder 14"/>
          <p:cNvSpPr>
            <a:spLocks noGrp="1"/>
          </p:cNvSpPr>
          <p:nvPr>
            <p:ph type="body" sz="quarter" idx="47" hasCustomPrompt="1"/>
          </p:nvPr>
        </p:nvSpPr>
        <p:spPr>
          <a:xfrm>
            <a:off x="7957484" y="1701976"/>
            <a:ext cx="3863041" cy="270259"/>
          </a:xfrm>
        </p:spPr>
        <p:txBody>
          <a:bodyPr anchor="t"/>
          <a:lstStyle>
            <a:lvl1pPr marL="0" indent="0">
              <a:lnSpc>
                <a:spcPct val="100000"/>
              </a:lnSpc>
              <a:spcBef>
                <a:spcPts val="0"/>
              </a:spcBef>
              <a:buNone/>
              <a:defRPr sz="1400">
                <a:solidFill>
                  <a:schemeClr val="tx2"/>
                </a:solidFill>
              </a:defRPr>
            </a:lvl1pPr>
          </a:lstStyle>
          <a:p>
            <a:pPr lvl="0"/>
            <a:r>
              <a:rPr lang="en-US" dirty="0"/>
              <a:t>Name Surname</a:t>
            </a:r>
            <a:endParaRPr lang="en-ZA" dirty="0"/>
          </a:p>
        </p:txBody>
      </p:sp>
      <p:sp>
        <p:nvSpPr>
          <p:cNvPr id="116" name="Text Placeholder 14"/>
          <p:cNvSpPr>
            <a:spLocks noGrp="1"/>
          </p:cNvSpPr>
          <p:nvPr>
            <p:ph type="body" sz="quarter" idx="48" hasCustomPrompt="1"/>
          </p:nvPr>
        </p:nvSpPr>
        <p:spPr>
          <a:xfrm>
            <a:off x="7957484" y="1972235"/>
            <a:ext cx="3863041" cy="197223"/>
          </a:xfrm>
        </p:spPr>
        <p:txBody>
          <a:bodyPr anchor="t"/>
          <a:lstStyle>
            <a:lvl1pPr marL="0" indent="0">
              <a:lnSpc>
                <a:spcPct val="100000"/>
              </a:lnSpc>
              <a:spcBef>
                <a:spcPts val="0"/>
              </a:spcBef>
              <a:buNone/>
              <a:defRPr sz="1200">
                <a:solidFill>
                  <a:schemeClr val="tx1"/>
                </a:solidFill>
              </a:defRPr>
            </a:lvl1pPr>
          </a:lstStyle>
          <a:p>
            <a:pPr lvl="0"/>
            <a:r>
              <a:rPr lang="en-US" dirty="0"/>
              <a:t>Title</a:t>
            </a:r>
            <a:endParaRPr lang="en-ZA" dirty="0"/>
          </a:p>
        </p:txBody>
      </p:sp>
      <p:sp>
        <p:nvSpPr>
          <p:cNvPr id="117" name="Text Placeholder 14"/>
          <p:cNvSpPr>
            <a:spLocks noGrp="1"/>
          </p:cNvSpPr>
          <p:nvPr>
            <p:ph type="body" sz="quarter" idx="49" hasCustomPrompt="1"/>
          </p:nvPr>
        </p:nvSpPr>
        <p:spPr>
          <a:xfrm>
            <a:off x="7957484" y="2212777"/>
            <a:ext cx="3863041" cy="1543436"/>
          </a:xfrm>
        </p:spPr>
        <p:txBody>
          <a:bodyPr anchor="t"/>
          <a:lstStyle>
            <a:lvl1pPr marL="0" indent="0">
              <a:lnSpc>
                <a:spcPct val="100000"/>
              </a:lnSpc>
              <a:spcBef>
                <a:spcPts val="0"/>
              </a:spcBef>
              <a:buNone/>
              <a:defRPr sz="1200">
                <a:solidFill>
                  <a:schemeClr val="tx1"/>
                </a:solidFill>
              </a:defRPr>
            </a:lvl1pPr>
          </a:lstStyle>
          <a:p>
            <a:pPr lvl="0"/>
            <a:r>
              <a:rPr lang="en-US" dirty="0"/>
              <a:t>Body copy</a:t>
            </a:r>
            <a:endParaRPr lang="en-ZA" dirty="0"/>
          </a:p>
        </p:txBody>
      </p:sp>
      <p:sp>
        <p:nvSpPr>
          <p:cNvPr id="118" name="Picture Placeholder 2"/>
          <p:cNvSpPr>
            <a:spLocks noGrp="1"/>
          </p:cNvSpPr>
          <p:nvPr>
            <p:ph type="pic" sz="quarter" idx="50" hasCustomPrompt="1"/>
          </p:nvPr>
        </p:nvSpPr>
        <p:spPr>
          <a:xfrm>
            <a:off x="368300" y="3930637"/>
            <a:ext cx="1505323" cy="1416050"/>
          </a:xfrm>
        </p:spPr>
        <p:txBody>
          <a:bodyPr/>
          <a:lstStyle>
            <a:lvl1pPr marL="0" indent="0">
              <a:buNone/>
              <a:defRPr/>
            </a:lvl1pPr>
          </a:lstStyle>
          <a:p>
            <a:r>
              <a:rPr lang="en-US" dirty="0"/>
              <a:t>Add picture</a:t>
            </a:r>
            <a:endParaRPr lang="en-ZA" dirty="0"/>
          </a:p>
        </p:txBody>
      </p:sp>
      <p:sp>
        <p:nvSpPr>
          <p:cNvPr id="119" name="Text Placeholder 14"/>
          <p:cNvSpPr>
            <a:spLocks noGrp="1"/>
          </p:cNvSpPr>
          <p:nvPr>
            <p:ph type="body" sz="quarter" idx="51" hasCustomPrompt="1"/>
          </p:nvPr>
        </p:nvSpPr>
        <p:spPr>
          <a:xfrm>
            <a:off x="2044700" y="3930637"/>
            <a:ext cx="3863041" cy="270259"/>
          </a:xfrm>
        </p:spPr>
        <p:txBody>
          <a:bodyPr anchor="t"/>
          <a:lstStyle>
            <a:lvl1pPr marL="0" indent="0">
              <a:lnSpc>
                <a:spcPct val="100000"/>
              </a:lnSpc>
              <a:spcBef>
                <a:spcPts val="0"/>
              </a:spcBef>
              <a:buNone/>
              <a:defRPr sz="1400">
                <a:solidFill>
                  <a:schemeClr val="tx2"/>
                </a:solidFill>
              </a:defRPr>
            </a:lvl1pPr>
          </a:lstStyle>
          <a:p>
            <a:pPr lvl="0"/>
            <a:r>
              <a:rPr lang="en-US" dirty="0"/>
              <a:t>Name Surname</a:t>
            </a:r>
            <a:endParaRPr lang="en-ZA" dirty="0"/>
          </a:p>
        </p:txBody>
      </p:sp>
      <p:sp>
        <p:nvSpPr>
          <p:cNvPr id="120" name="Text Placeholder 14"/>
          <p:cNvSpPr>
            <a:spLocks noGrp="1"/>
          </p:cNvSpPr>
          <p:nvPr>
            <p:ph type="body" sz="quarter" idx="52" hasCustomPrompt="1"/>
          </p:nvPr>
        </p:nvSpPr>
        <p:spPr>
          <a:xfrm>
            <a:off x="2044700" y="4200897"/>
            <a:ext cx="3863041" cy="197223"/>
          </a:xfrm>
        </p:spPr>
        <p:txBody>
          <a:bodyPr anchor="t"/>
          <a:lstStyle>
            <a:lvl1pPr marL="0" indent="0">
              <a:lnSpc>
                <a:spcPct val="100000"/>
              </a:lnSpc>
              <a:spcBef>
                <a:spcPts val="0"/>
              </a:spcBef>
              <a:buNone/>
              <a:defRPr sz="1200">
                <a:solidFill>
                  <a:schemeClr val="tx1"/>
                </a:solidFill>
              </a:defRPr>
            </a:lvl1pPr>
          </a:lstStyle>
          <a:p>
            <a:pPr lvl="0"/>
            <a:r>
              <a:rPr lang="en-US" dirty="0"/>
              <a:t>Title</a:t>
            </a:r>
            <a:endParaRPr lang="en-ZA" dirty="0"/>
          </a:p>
        </p:txBody>
      </p:sp>
      <p:sp>
        <p:nvSpPr>
          <p:cNvPr id="121" name="Text Placeholder 14"/>
          <p:cNvSpPr>
            <a:spLocks noGrp="1"/>
          </p:cNvSpPr>
          <p:nvPr>
            <p:ph type="body" sz="quarter" idx="53" hasCustomPrompt="1"/>
          </p:nvPr>
        </p:nvSpPr>
        <p:spPr>
          <a:xfrm>
            <a:off x="2044700" y="4441439"/>
            <a:ext cx="3863041" cy="1543436"/>
          </a:xfrm>
        </p:spPr>
        <p:txBody>
          <a:bodyPr anchor="t"/>
          <a:lstStyle>
            <a:lvl1pPr marL="0" indent="0">
              <a:lnSpc>
                <a:spcPct val="100000"/>
              </a:lnSpc>
              <a:spcBef>
                <a:spcPts val="0"/>
              </a:spcBef>
              <a:buNone/>
              <a:defRPr sz="1200">
                <a:solidFill>
                  <a:schemeClr val="tx1"/>
                </a:solidFill>
              </a:defRPr>
            </a:lvl1pPr>
          </a:lstStyle>
          <a:p>
            <a:pPr lvl="0"/>
            <a:r>
              <a:rPr lang="en-US" dirty="0"/>
              <a:t>Body copy</a:t>
            </a:r>
            <a:endParaRPr lang="en-ZA" dirty="0"/>
          </a:p>
        </p:txBody>
      </p:sp>
      <p:sp>
        <p:nvSpPr>
          <p:cNvPr id="122" name="Picture Placeholder 2"/>
          <p:cNvSpPr>
            <a:spLocks noGrp="1"/>
          </p:cNvSpPr>
          <p:nvPr>
            <p:ph type="pic" sz="quarter" idx="54" hasCustomPrompt="1"/>
          </p:nvPr>
        </p:nvSpPr>
        <p:spPr>
          <a:xfrm>
            <a:off x="6281084" y="3930637"/>
            <a:ext cx="1505323" cy="1416050"/>
          </a:xfrm>
        </p:spPr>
        <p:txBody>
          <a:bodyPr/>
          <a:lstStyle>
            <a:lvl1pPr marL="0" indent="0">
              <a:buNone/>
              <a:defRPr/>
            </a:lvl1pPr>
          </a:lstStyle>
          <a:p>
            <a:r>
              <a:rPr lang="en-US" dirty="0"/>
              <a:t>Add picture</a:t>
            </a:r>
            <a:endParaRPr lang="en-ZA" dirty="0"/>
          </a:p>
        </p:txBody>
      </p:sp>
      <p:sp>
        <p:nvSpPr>
          <p:cNvPr id="123" name="Text Placeholder 14"/>
          <p:cNvSpPr>
            <a:spLocks noGrp="1"/>
          </p:cNvSpPr>
          <p:nvPr>
            <p:ph type="body" sz="quarter" idx="55" hasCustomPrompt="1"/>
          </p:nvPr>
        </p:nvSpPr>
        <p:spPr>
          <a:xfrm>
            <a:off x="7957484" y="3930637"/>
            <a:ext cx="3863041" cy="270259"/>
          </a:xfrm>
        </p:spPr>
        <p:txBody>
          <a:bodyPr anchor="t"/>
          <a:lstStyle>
            <a:lvl1pPr marL="0" indent="0">
              <a:lnSpc>
                <a:spcPct val="100000"/>
              </a:lnSpc>
              <a:spcBef>
                <a:spcPts val="0"/>
              </a:spcBef>
              <a:buNone/>
              <a:defRPr sz="1400">
                <a:solidFill>
                  <a:schemeClr val="tx2"/>
                </a:solidFill>
              </a:defRPr>
            </a:lvl1pPr>
          </a:lstStyle>
          <a:p>
            <a:pPr lvl="0"/>
            <a:r>
              <a:rPr lang="en-US" dirty="0"/>
              <a:t>Name Surname</a:t>
            </a:r>
            <a:endParaRPr lang="en-ZA" dirty="0"/>
          </a:p>
        </p:txBody>
      </p:sp>
      <p:sp>
        <p:nvSpPr>
          <p:cNvPr id="124" name="Text Placeholder 14"/>
          <p:cNvSpPr>
            <a:spLocks noGrp="1"/>
          </p:cNvSpPr>
          <p:nvPr>
            <p:ph type="body" sz="quarter" idx="56" hasCustomPrompt="1"/>
          </p:nvPr>
        </p:nvSpPr>
        <p:spPr>
          <a:xfrm>
            <a:off x="7957484" y="4200897"/>
            <a:ext cx="3863041" cy="197223"/>
          </a:xfrm>
        </p:spPr>
        <p:txBody>
          <a:bodyPr anchor="t"/>
          <a:lstStyle>
            <a:lvl1pPr marL="0" indent="0">
              <a:lnSpc>
                <a:spcPct val="100000"/>
              </a:lnSpc>
              <a:spcBef>
                <a:spcPts val="0"/>
              </a:spcBef>
              <a:buNone/>
              <a:defRPr sz="1200">
                <a:solidFill>
                  <a:schemeClr val="tx1"/>
                </a:solidFill>
              </a:defRPr>
            </a:lvl1pPr>
          </a:lstStyle>
          <a:p>
            <a:pPr lvl="0"/>
            <a:r>
              <a:rPr lang="en-US" dirty="0"/>
              <a:t>Title</a:t>
            </a:r>
            <a:endParaRPr lang="en-ZA" dirty="0"/>
          </a:p>
        </p:txBody>
      </p:sp>
      <p:sp>
        <p:nvSpPr>
          <p:cNvPr id="125" name="Text Placeholder 14"/>
          <p:cNvSpPr>
            <a:spLocks noGrp="1"/>
          </p:cNvSpPr>
          <p:nvPr>
            <p:ph type="body" sz="quarter" idx="57" hasCustomPrompt="1"/>
          </p:nvPr>
        </p:nvSpPr>
        <p:spPr>
          <a:xfrm>
            <a:off x="7957484" y="4441439"/>
            <a:ext cx="3863041" cy="1543436"/>
          </a:xfrm>
        </p:spPr>
        <p:txBody>
          <a:bodyPr anchor="t"/>
          <a:lstStyle>
            <a:lvl1pPr marL="0" indent="0">
              <a:lnSpc>
                <a:spcPct val="100000"/>
              </a:lnSpc>
              <a:spcBef>
                <a:spcPts val="0"/>
              </a:spcBef>
              <a:buNone/>
              <a:defRPr sz="1200">
                <a:solidFill>
                  <a:schemeClr val="tx1"/>
                </a:solidFill>
              </a:defRPr>
            </a:lvl1pPr>
          </a:lstStyle>
          <a:p>
            <a:pPr lvl="0"/>
            <a:r>
              <a:rPr lang="en-US" dirty="0"/>
              <a:t>Body copy</a:t>
            </a:r>
            <a:endParaRPr lang="en-ZA" dirty="0"/>
          </a:p>
        </p:txBody>
      </p:sp>
      <p:sp>
        <p:nvSpPr>
          <p:cNvPr id="22" name="Text Placeholder 5"/>
          <p:cNvSpPr>
            <a:spLocks noGrp="1"/>
          </p:cNvSpPr>
          <p:nvPr>
            <p:ph type="body" sz="quarter" idx="11" hasCustomPrompt="1"/>
          </p:nvPr>
        </p:nvSpPr>
        <p:spPr>
          <a:xfrm>
            <a:off x="368300" y="933680"/>
            <a:ext cx="11452225" cy="334733"/>
          </a:xfrm>
        </p:spPr>
        <p:txBody>
          <a:bodyPr/>
          <a:lstStyle>
            <a:lvl1pPr marL="0" indent="0">
              <a:lnSpc>
                <a:spcPct val="100000"/>
              </a:lnSpc>
              <a:spcBef>
                <a:spcPts val="0"/>
              </a:spcBef>
              <a:buNone/>
              <a:defRPr sz="2000">
                <a:solidFill>
                  <a:schemeClr val="tx1">
                    <a:lumMod val="50000"/>
                  </a:schemeClr>
                </a:solidFill>
              </a:defRPr>
            </a:lvl1pPr>
          </a:lstStyle>
          <a:p>
            <a:pPr lvl="0"/>
            <a:r>
              <a:rPr lang="en-US" dirty="0"/>
              <a:t>Add subtitle</a:t>
            </a:r>
            <a:endParaRPr lang="en-ZA" dirty="0"/>
          </a:p>
        </p:txBody>
      </p:sp>
      <p:sp>
        <p:nvSpPr>
          <p:cNvPr id="20" name="Text Placeholder 5"/>
          <p:cNvSpPr>
            <a:spLocks noGrp="1"/>
          </p:cNvSpPr>
          <p:nvPr>
            <p:ph type="body" sz="quarter" idx="10" hasCustomPrompt="1"/>
          </p:nvPr>
        </p:nvSpPr>
        <p:spPr>
          <a:xfrm>
            <a:off x="358588" y="6361113"/>
            <a:ext cx="9000000" cy="215900"/>
          </a:xfrm>
          <a:noFill/>
        </p:spPr>
        <p:txBody>
          <a:bodyPr wrap="square" lIns="0" tIns="0" rIns="0" bIns="0" rtlCol="0" anchor="ctr">
            <a:noAutofit/>
          </a:bodyPr>
          <a:lstStyle>
            <a:lvl1pPr marL="0" indent="0">
              <a:buNone/>
              <a:defRPr lang="en-GB" sz="1000" b="0" i="0" u="none" strike="noStrike" spc="0" baseline="0" dirty="0">
                <a:solidFill>
                  <a:schemeClr val="tx1">
                    <a:lumMod val="50000"/>
                  </a:schemeClr>
                </a:solidFill>
              </a:defRPr>
            </a:lvl1pPr>
          </a:lstStyle>
          <a:p>
            <a:pPr marL="165100" marR="0" lvl="0" indent="-165100" fontAlgn="auto">
              <a:lnSpc>
                <a:spcPct val="100000"/>
              </a:lnSpc>
              <a:spcBef>
                <a:spcPts val="0"/>
              </a:spcBef>
              <a:spcAft>
                <a:spcPts val="0"/>
              </a:spcAft>
              <a:buClrTx/>
              <a:buSzTx/>
              <a:tabLst/>
            </a:pPr>
            <a:r>
              <a:rPr lang="en-US" dirty="0"/>
              <a:t>Footnote</a:t>
            </a:r>
            <a:endParaRPr lang="en-GB" dirty="0"/>
          </a:p>
        </p:txBody>
      </p:sp>
    </p:spTree>
    <p:extLst>
      <p:ext uri="{BB962C8B-B14F-4D97-AF65-F5344CB8AC3E}">
        <p14:creationId xmlns:p14="http://schemas.microsoft.com/office/powerpoint/2010/main" val="27158174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itle &amp; subtitle">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368300" y="195750"/>
            <a:ext cx="11452225" cy="720000"/>
          </a:xfrm>
        </p:spPr>
        <p:txBody>
          <a:bodyPr vert="horz" lIns="0" tIns="0" rIns="0" bIns="0" rtlCol="0" anchor="b">
            <a:noAutofit/>
          </a:bodyPr>
          <a:lstStyle>
            <a:lvl1pPr>
              <a:defRPr lang="en-ZA" baseline="0" dirty="0"/>
            </a:lvl1pPr>
          </a:lstStyle>
          <a:p>
            <a:pPr lvl="0"/>
            <a:r>
              <a:rPr lang="en-US" dirty="0"/>
              <a:t>2 contacts with long description</a:t>
            </a:r>
            <a:endParaRPr lang="en-ZA" dirty="0"/>
          </a:p>
        </p:txBody>
      </p:sp>
      <p:sp>
        <p:nvSpPr>
          <p:cNvPr id="3" name="Picture Placeholder 2"/>
          <p:cNvSpPr>
            <a:spLocks noGrp="1"/>
          </p:cNvSpPr>
          <p:nvPr>
            <p:ph type="pic" sz="quarter" idx="40" hasCustomPrompt="1"/>
          </p:nvPr>
        </p:nvSpPr>
        <p:spPr>
          <a:xfrm>
            <a:off x="368300" y="1701975"/>
            <a:ext cx="1505323" cy="1416050"/>
          </a:xfrm>
        </p:spPr>
        <p:txBody>
          <a:bodyPr/>
          <a:lstStyle>
            <a:lvl1pPr marL="0" indent="0">
              <a:buNone/>
              <a:defRPr/>
            </a:lvl1pPr>
          </a:lstStyle>
          <a:p>
            <a:r>
              <a:rPr lang="en-US" dirty="0"/>
              <a:t>Add picture</a:t>
            </a:r>
            <a:endParaRPr lang="en-ZA" dirty="0"/>
          </a:p>
        </p:txBody>
      </p:sp>
      <p:sp>
        <p:nvSpPr>
          <p:cNvPr id="15" name="Text Placeholder 14"/>
          <p:cNvSpPr>
            <a:spLocks noGrp="1"/>
          </p:cNvSpPr>
          <p:nvPr>
            <p:ph type="body" sz="quarter" idx="43" hasCustomPrompt="1"/>
          </p:nvPr>
        </p:nvSpPr>
        <p:spPr>
          <a:xfrm>
            <a:off x="2044700" y="1701976"/>
            <a:ext cx="3863041" cy="270259"/>
          </a:xfrm>
        </p:spPr>
        <p:txBody>
          <a:bodyPr anchor="t"/>
          <a:lstStyle>
            <a:lvl1pPr marL="0" indent="0">
              <a:lnSpc>
                <a:spcPct val="100000"/>
              </a:lnSpc>
              <a:spcBef>
                <a:spcPts val="0"/>
              </a:spcBef>
              <a:buNone/>
              <a:defRPr sz="1400">
                <a:solidFill>
                  <a:schemeClr val="tx2"/>
                </a:solidFill>
              </a:defRPr>
            </a:lvl1pPr>
          </a:lstStyle>
          <a:p>
            <a:pPr lvl="0"/>
            <a:r>
              <a:rPr lang="en-US" dirty="0"/>
              <a:t>Name Surname</a:t>
            </a:r>
            <a:endParaRPr lang="en-ZA" dirty="0"/>
          </a:p>
        </p:txBody>
      </p:sp>
      <p:sp>
        <p:nvSpPr>
          <p:cNvPr id="16" name="Text Placeholder 14"/>
          <p:cNvSpPr>
            <a:spLocks noGrp="1"/>
          </p:cNvSpPr>
          <p:nvPr>
            <p:ph type="body" sz="quarter" idx="44" hasCustomPrompt="1"/>
          </p:nvPr>
        </p:nvSpPr>
        <p:spPr>
          <a:xfrm>
            <a:off x="2044700" y="1972235"/>
            <a:ext cx="3863041" cy="197223"/>
          </a:xfrm>
        </p:spPr>
        <p:txBody>
          <a:bodyPr anchor="t"/>
          <a:lstStyle>
            <a:lvl1pPr marL="0" indent="0">
              <a:lnSpc>
                <a:spcPct val="100000"/>
              </a:lnSpc>
              <a:spcBef>
                <a:spcPts val="0"/>
              </a:spcBef>
              <a:buNone/>
              <a:defRPr sz="1200">
                <a:solidFill>
                  <a:schemeClr val="tx1"/>
                </a:solidFill>
              </a:defRPr>
            </a:lvl1pPr>
          </a:lstStyle>
          <a:p>
            <a:pPr lvl="0"/>
            <a:r>
              <a:rPr lang="en-US" dirty="0"/>
              <a:t>Title</a:t>
            </a:r>
            <a:endParaRPr lang="en-ZA" dirty="0"/>
          </a:p>
        </p:txBody>
      </p:sp>
      <p:sp>
        <p:nvSpPr>
          <p:cNvPr id="94" name="Text Placeholder 14"/>
          <p:cNvSpPr>
            <a:spLocks noGrp="1"/>
          </p:cNvSpPr>
          <p:nvPr>
            <p:ph type="body" sz="quarter" idx="45" hasCustomPrompt="1"/>
          </p:nvPr>
        </p:nvSpPr>
        <p:spPr>
          <a:xfrm>
            <a:off x="2044700" y="2212776"/>
            <a:ext cx="3863041" cy="3772099"/>
          </a:xfrm>
        </p:spPr>
        <p:txBody>
          <a:bodyPr anchor="t"/>
          <a:lstStyle>
            <a:lvl1pPr marL="0" indent="0">
              <a:lnSpc>
                <a:spcPct val="100000"/>
              </a:lnSpc>
              <a:spcBef>
                <a:spcPts val="0"/>
              </a:spcBef>
              <a:buNone/>
              <a:defRPr sz="1200">
                <a:solidFill>
                  <a:schemeClr val="tx1"/>
                </a:solidFill>
              </a:defRPr>
            </a:lvl1pPr>
          </a:lstStyle>
          <a:p>
            <a:pPr lvl="0"/>
            <a:r>
              <a:rPr lang="en-US" dirty="0"/>
              <a:t>Body copy</a:t>
            </a:r>
            <a:endParaRPr lang="en-ZA" dirty="0"/>
          </a:p>
        </p:txBody>
      </p:sp>
      <p:sp>
        <p:nvSpPr>
          <p:cNvPr id="114" name="Picture Placeholder 2"/>
          <p:cNvSpPr>
            <a:spLocks noGrp="1"/>
          </p:cNvSpPr>
          <p:nvPr>
            <p:ph type="pic" sz="quarter" idx="46" hasCustomPrompt="1"/>
          </p:nvPr>
        </p:nvSpPr>
        <p:spPr>
          <a:xfrm>
            <a:off x="6281084" y="1701975"/>
            <a:ext cx="1505323" cy="1416050"/>
          </a:xfrm>
        </p:spPr>
        <p:txBody>
          <a:bodyPr/>
          <a:lstStyle>
            <a:lvl1pPr marL="0" indent="0">
              <a:buNone/>
              <a:defRPr/>
            </a:lvl1pPr>
          </a:lstStyle>
          <a:p>
            <a:r>
              <a:rPr lang="en-US" dirty="0"/>
              <a:t>Add picture</a:t>
            </a:r>
            <a:endParaRPr lang="en-ZA" dirty="0"/>
          </a:p>
        </p:txBody>
      </p:sp>
      <p:sp>
        <p:nvSpPr>
          <p:cNvPr id="115" name="Text Placeholder 14"/>
          <p:cNvSpPr>
            <a:spLocks noGrp="1"/>
          </p:cNvSpPr>
          <p:nvPr>
            <p:ph type="body" sz="quarter" idx="47" hasCustomPrompt="1"/>
          </p:nvPr>
        </p:nvSpPr>
        <p:spPr>
          <a:xfrm>
            <a:off x="7957484" y="1701976"/>
            <a:ext cx="3863041" cy="270259"/>
          </a:xfrm>
        </p:spPr>
        <p:txBody>
          <a:bodyPr anchor="t"/>
          <a:lstStyle>
            <a:lvl1pPr marL="0" indent="0">
              <a:lnSpc>
                <a:spcPct val="100000"/>
              </a:lnSpc>
              <a:spcBef>
                <a:spcPts val="0"/>
              </a:spcBef>
              <a:buNone/>
              <a:defRPr sz="1400">
                <a:solidFill>
                  <a:schemeClr val="tx2"/>
                </a:solidFill>
              </a:defRPr>
            </a:lvl1pPr>
          </a:lstStyle>
          <a:p>
            <a:pPr lvl="0"/>
            <a:r>
              <a:rPr lang="en-US" dirty="0"/>
              <a:t>Name Surname</a:t>
            </a:r>
            <a:endParaRPr lang="en-ZA" dirty="0"/>
          </a:p>
        </p:txBody>
      </p:sp>
      <p:sp>
        <p:nvSpPr>
          <p:cNvPr id="116" name="Text Placeholder 14"/>
          <p:cNvSpPr>
            <a:spLocks noGrp="1"/>
          </p:cNvSpPr>
          <p:nvPr>
            <p:ph type="body" sz="quarter" idx="48" hasCustomPrompt="1"/>
          </p:nvPr>
        </p:nvSpPr>
        <p:spPr>
          <a:xfrm>
            <a:off x="7957484" y="1972235"/>
            <a:ext cx="3863041" cy="197223"/>
          </a:xfrm>
        </p:spPr>
        <p:txBody>
          <a:bodyPr anchor="t"/>
          <a:lstStyle>
            <a:lvl1pPr marL="0" indent="0">
              <a:lnSpc>
                <a:spcPct val="100000"/>
              </a:lnSpc>
              <a:spcBef>
                <a:spcPts val="0"/>
              </a:spcBef>
              <a:buNone/>
              <a:defRPr sz="1200">
                <a:solidFill>
                  <a:schemeClr val="tx1"/>
                </a:solidFill>
              </a:defRPr>
            </a:lvl1pPr>
          </a:lstStyle>
          <a:p>
            <a:pPr lvl="0"/>
            <a:r>
              <a:rPr lang="en-US" dirty="0"/>
              <a:t>Title</a:t>
            </a:r>
            <a:endParaRPr lang="en-ZA" dirty="0"/>
          </a:p>
        </p:txBody>
      </p:sp>
      <p:sp>
        <p:nvSpPr>
          <p:cNvPr id="117" name="Text Placeholder 14"/>
          <p:cNvSpPr>
            <a:spLocks noGrp="1"/>
          </p:cNvSpPr>
          <p:nvPr>
            <p:ph type="body" sz="quarter" idx="49" hasCustomPrompt="1"/>
          </p:nvPr>
        </p:nvSpPr>
        <p:spPr>
          <a:xfrm>
            <a:off x="7957484" y="2212776"/>
            <a:ext cx="3863041" cy="3772099"/>
          </a:xfrm>
        </p:spPr>
        <p:txBody>
          <a:bodyPr anchor="t"/>
          <a:lstStyle>
            <a:lvl1pPr marL="0" indent="0">
              <a:lnSpc>
                <a:spcPct val="100000"/>
              </a:lnSpc>
              <a:spcBef>
                <a:spcPts val="0"/>
              </a:spcBef>
              <a:buNone/>
              <a:defRPr sz="1200">
                <a:solidFill>
                  <a:schemeClr val="tx1"/>
                </a:solidFill>
              </a:defRPr>
            </a:lvl1pPr>
          </a:lstStyle>
          <a:p>
            <a:pPr lvl="0"/>
            <a:r>
              <a:rPr lang="en-US" dirty="0"/>
              <a:t>Body copy</a:t>
            </a:r>
            <a:endParaRPr lang="en-ZA" dirty="0"/>
          </a:p>
        </p:txBody>
      </p:sp>
      <p:sp>
        <p:nvSpPr>
          <p:cNvPr id="13" name="Text Placeholder 5"/>
          <p:cNvSpPr>
            <a:spLocks noGrp="1"/>
          </p:cNvSpPr>
          <p:nvPr>
            <p:ph type="body" sz="quarter" idx="11" hasCustomPrompt="1"/>
          </p:nvPr>
        </p:nvSpPr>
        <p:spPr>
          <a:xfrm>
            <a:off x="368300" y="933680"/>
            <a:ext cx="11452225" cy="334733"/>
          </a:xfrm>
        </p:spPr>
        <p:txBody>
          <a:bodyPr/>
          <a:lstStyle>
            <a:lvl1pPr marL="0" indent="0">
              <a:lnSpc>
                <a:spcPct val="100000"/>
              </a:lnSpc>
              <a:spcBef>
                <a:spcPts val="0"/>
              </a:spcBef>
              <a:buNone/>
              <a:defRPr sz="2000">
                <a:solidFill>
                  <a:schemeClr val="tx1">
                    <a:lumMod val="50000"/>
                  </a:schemeClr>
                </a:solidFill>
              </a:defRPr>
            </a:lvl1pPr>
          </a:lstStyle>
          <a:p>
            <a:pPr lvl="0"/>
            <a:r>
              <a:rPr lang="en-US" dirty="0"/>
              <a:t>Add subtitle</a:t>
            </a:r>
            <a:endParaRPr lang="en-ZA" dirty="0"/>
          </a:p>
        </p:txBody>
      </p:sp>
      <p:sp>
        <p:nvSpPr>
          <p:cNvPr id="12" name="Text Placeholder 5"/>
          <p:cNvSpPr>
            <a:spLocks noGrp="1"/>
          </p:cNvSpPr>
          <p:nvPr>
            <p:ph type="body" sz="quarter" idx="10" hasCustomPrompt="1"/>
          </p:nvPr>
        </p:nvSpPr>
        <p:spPr>
          <a:xfrm>
            <a:off x="358588" y="6361113"/>
            <a:ext cx="9000000" cy="215900"/>
          </a:xfrm>
          <a:noFill/>
        </p:spPr>
        <p:txBody>
          <a:bodyPr wrap="square" lIns="0" tIns="0" rIns="0" bIns="0" rtlCol="0" anchor="ctr">
            <a:noAutofit/>
          </a:bodyPr>
          <a:lstStyle>
            <a:lvl1pPr marL="0" indent="0">
              <a:buNone/>
              <a:defRPr lang="en-GB" sz="1000" b="0" i="0" u="none" strike="noStrike" spc="0" baseline="0" dirty="0">
                <a:solidFill>
                  <a:schemeClr val="tx1">
                    <a:lumMod val="50000"/>
                  </a:schemeClr>
                </a:solidFill>
              </a:defRPr>
            </a:lvl1pPr>
          </a:lstStyle>
          <a:p>
            <a:pPr marL="165100" marR="0" lvl="0" indent="-165100" fontAlgn="auto">
              <a:lnSpc>
                <a:spcPct val="100000"/>
              </a:lnSpc>
              <a:spcBef>
                <a:spcPts val="0"/>
              </a:spcBef>
              <a:spcAft>
                <a:spcPts val="0"/>
              </a:spcAft>
              <a:buClrTx/>
              <a:buSzTx/>
              <a:tabLst/>
            </a:pPr>
            <a:r>
              <a:rPr lang="en-US" dirty="0"/>
              <a:t>Footnote</a:t>
            </a:r>
            <a:endParaRPr lang="en-GB" dirty="0"/>
          </a:p>
        </p:txBody>
      </p:sp>
    </p:spTree>
    <p:extLst>
      <p:ext uri="{BB962C8B-B14F-4D97-AF65-F5344CB8AC3E}">
        <p14:creationId xmlns:p14="http://schemas.microsoft.com/office/powerpoint/2010/main" val="31441306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p:txBody>
          <a:bodyPr/>
          <a:lstStyle/>
          <a:p>
            <a:pPr lvl="0"/>
            <a:r>
              <a:rPr lang="en-US" dirty="0"/>
              <a:t>Add first level bullet</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4" name="Title 1"/>
          <p:cNvSpPr>
            <a:spLocks noGrp="1"/>
          </p:cNvSpPr>
          <p:nvPr>
            <p:ph type="title" hasCustomPrompt="1"/>
          </p:nvPr>
        </p:nvSpPr>
        <p:spPr>
          <a:xfrm>
            <a:off x="368300" y="195750"/>
            <a:ext cx="11452225" cy="720000"/>
          </a:xfrm>
        </p:spPr>
        <p:txBody>
          <a:bodyPr vert="horz" lIns="0" tIns="0" rIns="0" bIns="0" rtlCol="0" anchor="b">
            <a:noAutofit/>
          </a:bodyPr>
          <a:lstStyle>
            <a:lvl1pPr>
              <a:defRPr lang="en-ZA" dirty="0"/>
            </a:lvl1pPr>
          </a:lstStyle>
          <a:p>
            <a:pPr lvl="0"/>
            <a:r>
              <a:rPr lang="en-US" dirty="0"/>
              <a:t>Add title</a:t>
            </a:r>
            <a:endParaRPr lang="en-ZA" dirty="0"/>
          </a:p>
        </p:txBody>
      </p:sp>
      <p:sp>
        <p:nvSpPr>
          <p:cNvPr id="5" name="Text Placeholder 5"/>
          <p:cNvSpPr>
            <a:spLocks noGrp="1"/>
          </p:cNvSpPr>
          <p:nvPr>
            <p:ph type="body" sz="quarter" idx="10" hasCustomPrompt="1"/>
          </p:nvPr>
        </p:nvSpPr>
        <p:spPr>
          <a:xfrm>
            <a:off x="358588" y="6361113"/>
            <a:ext cx="9000000" cy="215900"/>
          </a:xfrm>
          <a:noFill/>
        </p:spPr>
        <p:txBody>
          <a:bodyPr wrap="square" lIns="0" tIns="0" rIns="0" bIns="0" rtlCol="0" anchor="ctr">
            <a:noAutofit/>
          </a:bodyPr>
          <a:lstStyle>
            <a:lvl1pPr marL="0" indent="0">
              <a:buNone/>
              <a:defRPr lang="en-GB" sz="1000" b="0" i="0" u="none" strike="noStrike" spc="0" baseline="0" dirty="0">
                <a:solidFill>
                  <a:schemeClr val="tx1">
                    <a:lumMod val="50000"/>
                  </a:schemeClr>
                </a:solidFill>
              </a:defRPr>
            </a:lvl1pPr>
          </a:lstStyle>
          <a:p>
            <a:pPr marL="165100" marR="0" lvl="0" indent="-165100" fontAlgn="auto">
              <a:lnSpc>
                <a:spcPct val="100000"/>
              </a:lnSpc>
              <a:spcBef>
                <a:spcPts val="0"/>
              </a:spcBef>
              <a:spcAft>
                <a:spcPts val="0"/>
              </a:spcAft>
              <a:buClrTx/>
              <a:buSzTx/>
              <a:tabLst/>
            </a:pPr>
            <a:r>
              <a:rPr lang="en-US" dirty="0"/>
              <a:t>Footnote</a:t>
            </a:r>
            <a:endParaRPr lang="en-GB" dirty="0"/>
          </a:p>
        </p:txBody>
      </p:sp>
    </p:spTree>
    <p:extLst>
      <p:ext uri="{BB962C8B-B14F-4D97-AF65-F5344CB8AC3E}">
        <p14:creationId xmlns:p14="http://schemas.microsoft.com/office/powerpoint/2010/main" val="30847394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2 subtitle &amp;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68300" y="1674624"/>
            <a:ext cx="5530475" cy="4310251"/>
          </a:xfrm>
        </p:spPr>
        <p:txBody>
          <a:bodyPr/>
          <a:lstStyle/>
          <a:p>
            <a:pPr lvl="0"/>
            <a:r>
              <a:rPr lang="en-US" dirty="0"/>
              <a:t>Add first level bullet</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4" name="Title 1"/>
          <p:cNvSpPr>
            <a:spLocks noGrp="1"/>
          </p:cNvSpPr>
          <p:nvPr>
            <p:ph type="title" hasCustomPrompt="1"/>
          </p:nvPr>
        </p:nvSpPr>
        <p:spPr>
          <a:xfrm>
            <a:off x="368300" y="195750"/>
            <a:ext cx="11452225" cy="720000"/>
          </a:xfrm>
        </p:spPr>
        <p:txBody>
          <a:bodyPr vert="horz" lIns="0" tIns="0" rIns="0" bIns="0" rtlCol="0" anchor="b">
            <a:noAutofit/>
          </a:bodyPr>
          <a:lstStyle>
            <a:lvl1pPr>
              <a:defRPr lang="en-ZA" dirty="0"/>
            </a:lvl1pPr>
          </a:lstStyle>
          <a:p>
            <a:pPr lvl="0"/>
            <a:r>
              <a:rPr lang="en-US" dirty="0"/>
              <a:t>Add title</a:t>
            </a:r>
            <a:endParaRPr lang="en-ZA" dirty="0"/>
          </a:p>
        </p:txBody>
      </p:sp>
      <p:sp>
        <p:nvSpPr>
          <p:cNvPr id="9" name="Content Placeholder 2"/>
          <p:cNvSpPr>
            <a:spLocks noGrp="1"/>
          </p:cNvSpPr>
          <p:nvPr>
            <p:ph idx="12" hasCustomPrompt="1"/>
          </p:nvPr>
        </p:nvSpPr>
        <p:spPr>
          <a:xfrm>
            <a:off x="6290049" y="1674624"/>
            <a:ext cx="5530475" cy="4310251"/>
          </a:xfrm>
        </p:spPr>
        <p:txBody>
          <a:bodyPr/>
          <a:lstStyle/>
          <a:p>
            <a:pPr lvl="0"/>
            <a:r>
              <a:rPr lang="en-US" dirty="0"/>
              <a:t>Add first level bullet</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7" name="Text Placeholder 5"/>
          <p:cNvSpPr>
            <a:spLocks noGrp="1"/>
          </p:cNvSpPr>
          <p:nvPr>
            <p:ph type="body" sz="quarter" idx="11" hasCustomPrompt="1"/>
          </p:nvPr>
        </p:nvSpPr>
        <p:spPr>
          <a:xfrm>
            <a:off x="368300" y="1272142"/>
            <a:ext cx="5530475" cy="334733"/>
          </a:xfrm>
        </p:spPr>
        <p:txBody>
          <a:bodyPr/>
          <a:lstStyle>
            <a:lvl1pPr marL="0" indent="0">
              <a:lnSpc>
                <a:spcPct val="100000"/>
              </a:lnSpc>
              <a:spcBef>
                <a:spcPts val="0"/>
              </a:spcBef>
              <a:buNone/>
              <a:defRPr sz="2000">
                <a:solidFill>
                  <a:schemeClr val="tx1">
                    <a:lumMod val="50000"/>
                  </a:schemeClr>
                </a:solidFill>
              </a:defRPr>
            </a:lvl1pPr>
          </a:lstStyle>
          <a:p>
            <a:pPr lvl="0"/>
            <a:r>
              <a:rPr lang="en-US" dirty="0"/>
              <a:t>Add subtitle</a:t>
            </a:r>
            <a:endParaRPr lang="en-ZA" dirty="0"/>
          </a:p>
        </p:txBody>
      </p:sp>
      <p:sp>
        <p:nvSpPr>
          <p:cNvPr id="8" name="Text Placeholder 5"/>
          <p:cNvSpPr>
            <a:spLocks noGrp="1"/>
          </p:cNvSpPr>
          <p:nvPr>
            <p:ph type="body" sz="quarter" idx="13" hasCustomPrompt="1"/>
          </p:nvPr>
        </p:nvSpPr>
        <p:spPr>
          <a:xfrm>
            <a:off x="6290048" y="1272142"/>
            <a:ext cx="5530475" cy="334733"/>
          </a:xfrm>
        </p:spPr>
        <p:txBody>
          <a:bodyPr/>
          <a:lstStyle>
            <a:lvl1pPr marL="0" indent="0">
              <a:lnSpc>
                <a:spcPct val="100000"/>
              </a:lnSpc>
              <a:spcBef>
                <a:spcPts val="0"/>
              </a:spcBef>
              <a:buNone/>
              <a:defRPr sz="2000">
                <a:solidFill>
                  <a:schemeClr val="tx1">
                    <a:lumMod val="50000"/>
                  </a:schemeClr>
                </a:solidFill>
              </a:defRPr>
            </a:lvl1pPr>
          </a:lstStyle>
          <a:p>
            <a:pPr lvl="0"/>
            <a:r>
              <a:rPr lang="en-US" dirty="0"/>
              <a:t>Add subtitle</a:t>
            </a:r>
            <a:endParaRPr lang="en-ZA" dirty="0"/>
          </a:p>
        </p:txBody>
      </p:sp>
      <p:sp>
        <p:nvSpPr>
          <p:cNvPr id="10" name="Text Placeholder 5"/>
          <p:cNvSpPr>
            <a:spLocks noGrp="1"/>
          </p:cNvSpPr>
          <p:nvPr>
            <p:ph type="body" sz="quarter" idx="10" hasCustomPrompt="1"/>
          </p:nvPr>
        </p:nvSpPr>
        <p:spPr>
          <a:xfrm>
            <a:off x="358588" y="6361113"/>
            <a:ext cx="9000000" cy="215900"/>
          </a:xfrm>
          <a:noFill/>
        </p:spPr>
        <p:txBody>
          <a:bodyPr wrap="square" lIns="0" tIns="0" rIns="0" bIns="0" rtlCol="0" anchor="ctr">
            <a:noAutofit/>
          </a:bodyPr>
          <a:lstStyle>
            <a:lvl1pPr marL="0" indent="0">
              <a:buNone/>
              <a:defRPr lang="en-GB" sz="1000" b="0" i="0" u="none" strike="noStrike" spc="0" baseline="0" dirty="0">
                <a:solidFill>
                  <a:schemeClr val="tx1">
                    <a:lumMod val="50000"/>
                  </a:schemeClr>
                </a:solidFill>
              </a:defRPr>
            </a:lvl1pPr>
          </a:lstStyle>
          <a:p>
            <a:pPr marL="165100" marR="0" lvl="0" indent="-165100" fontAlgn="auto">
              <a:lnSpc>
                <a:spcPct val="100000"/>
              </a:lnSpc>
              <a:spcBef>
                <a:spcPts val="0"/>
              </a:spcBef>
              <a:spcAft>
                <a:spcPts val="0"/>
              </a:spcAft>
              <a:buClrTx/>
              <a:buSzTx/>
              <a:tabLst/>
            </a:pPr>
            <a:r>
              <a:rPr lang="en-US" dirty="0"/>
              <a:t>Footnote</a:t>
            </a:r>
            <a:endParaRPr lang="en-GB" dirty="0"/>
          </a:p>
        </p:txBody>
      </p:sp>
    </p:spTree>
    <p:extLst>
      <p:ext uri="{BB962C8B-B14F-4D97-AF65-F5344CB8AC3E}">
        <p14:creationId xmlns:p14="http://schemas.microsoft.com/office/powerpoint/2010/main" val="42296793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3 subtitle &amp;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68300" y="1703294"/>
            <a:ext cx="3701675" cy="4281581"/>
          </a:xfrm>
        </p:spPr>
        <p:txBody>
          <a:bodyPr/>
          <a:lstStyle/>
          <a:p>
            <a:pPr lvl="0"/>
            <a:r>
              <a:rPr lang="en-US" dirty="0"/>
              <a:t>Add first level bullet</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4" name="Title 1"/>
          <p:cNvSpPr>
            <a:spLocks noGrp="1"/>
          </p:cNvSpPr>
          <p:nvPr>
            <p:ph type="title" hasCustomPrompt="1"/>
          </p:nvPr>
        </p:nvSpPr>
        <p:spPr>
          <a:xfrm>
            <a:off x="368300" y="195747"/>
            <a:ext cx="11452225" cy="720000"/>
          </a:xfrm>
        </p:spPr>
        <p:txBody>
          <a:bodyPr vert="horz" lIns="0" tIns="0" rIns="0" bIns="0" rtlCol="0" anchor="b">
            <a:noAutofit/>
          </a:bodyPr>
          <a:lstStyle>
            <a:lvl1pPr>
              <a:defRPr lang="en-ZA" dirty="0"/>
            </a:lvl1pPr>
          </a:lstStyle>
          <a:p>
            <a:pPr lvl="0"/>
            <a:r>
              <a:rPr lang="en-US" dirty="0"/>
              <a:t>Add title</a:t>
            </a:r>
            <a:endParaRPr lang="en-ZA" dirty="0"/>
          </a:p>
        </p:txBody>
      </p:sp>
      <p:sp>
        <p:nvSpPr>
          <p:cNvPr id="11" name="Content Placeholder 2"/>
          <p:cNvSpPr>
            <a:spLocks noGrp="1"/>
          </p:cNvSpPr>
          <p:nvPr>
            <p:ph idx="12" hasCustomPrompt="1"/>
          </p:nvPr>
        </p:nvSpPr>
        <p:spPr>
          <a:xfrm>
            <a:off x="4243575" y="1703294"/>
            <a:ext cx="3701675" cy="4281581"/>
          </a:xfrm>
        </p:spPr>
        <p:txBody>
          <a:bodyPr/>
          <a:lstStyle/>
          <a:p>
            <a:pPr lvl="0"/>
            <a:r>
              <a:rPr lang="en-US" dirty="0"/>
              <a:t>Add first level bullet</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13" name="Content Placeholder 2"/>
          <p:cNvSpPr>
            <a:spLocks noGrp="1"/>
          </p:cNvSpPr>
          <p:nvPr>
            <p:ph idx="14" hasCustomPrompt="1"/>
          </p:nvPr>
        </p:nvSpPr>
        <p:spPr>
          <a:xfrm>
            <a:off x="8118849" y="1703294"/>
            <a:ext cx="3701675" cy="4281581"/>
          </a:xfrm>
        </p:spPr>
        <p:txBody>
          <a:bodyPr/>
          <a:lstStyle/>
          <a:p>
            <a:pPr lvl="0"/>
            <a:r>
              <a:rPr lang="en-US" dirty="0"/>
              <a:t>Add first level bullet</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9" name="Text Placeholder 5"/>
          <p:cNvSpPr>
            <a:spLocks noGrp="1"/>
          </p:cNvSpPr>
          <p:nvPr>
            <p:ph type="body" sz="quarter" idx="11" hasCustomPrompt="1"/>
          </p:nvPr>
        </p:nvSpPr>
        <p:spPr>
          <a:xfrm>
            <a:off x="368300" y="1272142"/>
            <a:ext cx="3701675" cy="334733"/>
          </a:xfrm>
        </p:spPr>
        <p:txBody>
          <a:bodyPr/>
          <a:lstStyle>
            <a:lvl1pPr marL="0" indent="0">
              <a:lnSpc>
                <a:spcPct val="100000"/>
              </a:lnSpc>
              <a:spcBef>
                <a:spcPts val="0"/>
              </a:spcBef>
              <a:buNone/>
              <a:defRPr sz="2000">
                <a:solidFill>
                  <a:schemeClr val="tx1">
                    <a:lumMod val="50000"/>
                  </a:schemeClr>
                </a:solidFill>
              </a:defRPr>
            </a:lvl1pPr>
          </a:lstStyle>
          <a:p>
            <a:pPr lvl="0"/>
            <a:r>
              <a:rPr lang="en-US" dirty="0"/>
              <a:t>Add subtitle</a:t>
            </a:r>
            <a:endParaRPr lang="en-ZA" dirty="0"/>
          </a:p>
        </p:txBody>
      </p:sp>
      <p:sp>
        <p:nvSpPr>
          <p:cNvPr id="10" name="Text Placeholder 5"/>
          <p:cNvSpPr>
            <a:spLocks noGrp="1"/>
          </p:cNvSpPr>
          <p:nvPr>
            <p:ph type="body" sz="quarter" idx="15" hasCustomPrompt="1"/>
          </p:nvPr>
        </p:nvSpPr>
        <p:spPr>
          <a:xfrm>
            <a:off x="4243575" y="1272142"/>
            <a:ext cx="3701675" cy="334733"/>
          </a:xfrm>
        </p:spPr>
        <p:txBody>
          <a:bodyPr/>
          <a:lstStyle>
            <a:lvl1pPr marL="0" indent="0">
              <a:lnSpc>
                <a:spcPct val="100000"/>
              </a:lnSpc>
              <a:spcBef>
                <a:spcPts val="0"/>
              </a:spcBef>
              <a:buNone/>
              <a:defRPr sz="2000">
                <a:solidFill>
                  <a:schemeClr val="tx1">
                    <a:lumMod val="50000"/>
                  </a:schemeClr>
                </a:solidFill>
              </a:defRPr>
            </a:lvl1pPr>
          </a:lstStyle>
          <a:p>
            <a:pPr lvl="0"/>
            <a:r>
              <a:rPr lang="en-US" dirty="0"/>
              <a:t>Add subtitle</a:t>
            </a:r>
            <a:endParaRPr lang="en-ZA" dirty="0"/>
          </a:p>
        </p:txBody>
      </p:sp>
      <p:sp>
        <p:nvSpPr>
          <p:cNvPr id="15" name="Text Placeholder 5"/>
          <p:cNvSpPr>
            <a:spLocks noGrp="1"/>
          </p:cNvSpPr>
          <p:nvPr>
            <p:ph type="body" sz="quarter" idx="16" hasCustomPrompt="1"/>
          </p:nvPr>
        </p:nvSpPr>
        <p:spPr>
          <a:xfrm>
            <a:off x="8118848" y="1272142"/>
            <a:ext cx="3701675" cy="334733"/>
          </a:xfrm>
        </p:spPr>
        <p:txBody>
          <a:bodyPr/>
          <a:lstStyle>
            <a:lvl1pPr marL="0" indent="0">
              <a:lnSpc>
                <a:spcPct val="100000"/>
              </a:lnSpc>
              <a:spcBef>
                <a:spcPts val="0"/>
              </a:spcBef>
              <a:buNone/>
              <a:defRPr sz="2000">
                <a:solidFill>
                  <a:schemeClr val="tx1">
                    <a:lumMod val="50000"/>
                  </a:schemeClr>
                </a:solidFill>
              </a:defRPr>
            </a:lvl1pPr>
          </a:lstStyle>
          <a:p>
            <a:pPr lvl="0"/>
            <a:r>
              <a:rPr lang="en-US" dirty="0"/>
              <a:t>Add subtitle</a:t>
            </a:r>
            <a:endParaRPr lang="en-ZA" dirty="0"/>
          </a:p>
        </p:txBody>
      </p:sp>
      <p:sp>
        <p:nvSpPr>
          <p:cNvPr id="12" name="Text Placeholder 5"/>
          <p:cNvSpPr>
            <a:spLocks noGrp="1"/>
          </p:cNvSpPr>
          <p:nvPr>
            <p:ph type="body" sz="quarter" idx="10" hasCustomPrompt="1"/>
          </p:nvPr>
        </p:nvSpPr>
        <p:spPr>
          <a:xfrm>
            <a:off x="358588" y="6361113"/>
            <a:ext cx="9000000" cy="215900"/>
          </a:xfrm>
          <a:noFill/>
        </p:spPr>
        <p:txBody>
          <a:bodyPr wrap="square" lIns="0" tIns="0" rIns="0" bIns="0" rtlCol="0" anchor="ctr">
            <a:noAutofit/>
          </a:bodyPr>
          <a:lstStyle>
            <a:lvl1pPr marL="0" indent="0">
              <a:buNone/>
              <a:defRPr lang="en-GB" sz="1000" b="0" i="0" u="none" strike="noStrike" spc="0" baseline="0" dirty="0">
                <a:solidFill>
                  <a:schemeClr val="tx1">
                    <a:lumMod val="50000"/>
                  </a:schemeClr>
                </a:solidFill>
              </a:defRPr>
            </a:lvl1pPr>
          </a:lstStyle>
          <a:p>
            <a:pPr marL="165100" marR="0" lvl="0" indent="-165100" fontAlgn="auto">
              <a:lnSpc>
                <a:spcPct val="100000"/>
              </a:lnSpc>
              <a:spcBef>
                <a:spcPts val="0"/>
              </a:spcBef>
              <a:spcAft>
                <a:spcPts val="0"/>
              </a:spcAft>
              <a:buClrTx/>
              <a:buSzTx/>
              <a:tabLst/>
            </a:pPr>
            <a:r>
              <a:rPr lang="en-US" dirty="0"/>
              <a:t>Footnote</a:t>
            </a:r>
            <a:endParaRPr lang="en-GB" dirty="0"/>
          </a:p>
        </p:txBody>
      </p:sp>
    </p:spTree>
    <p:extLst>
      <p:ext uri="{BB962C8B-B14F-4D97-AF65-F5344CB8AC3E}">
        <p14:creationId xmlns:p14="http://schemas.microsoft.com/office/powerpoint/2010/main" val="13820220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picture &amp;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68300" y="1277378"/>
            <a:ext cx="5592849" cy="4707497"/>
          </a:xfrm>
        </p:spPr>
        <p:txBody>
          <a:bodyPr/>
          <a:lstStyle/>
          <a:p>
            <a:pPr lvl="0"/>
            <a:r>
              <a:rPr lang="en-US" dirty="0"/>
              <a:t>Add first level bullet</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4" name="Title 1"/>
          <p:cNvSpPr>
            <a:spLocks noGrp="1"/>
          </p:cNvSpPr>
          <p:nvPr>
            <p:ph type="title" hasCustomPrompt="1"/>
          </p:nvPr>
        </p:nvSpPr>
        <p:spPr>
          <a:xfrm>
            <a:off x="368300" y="195750"/>
            <a:ext cx="11452225" cy="720000"/>
          </a:xfrm>
        </p:spPr>
        <p:txBody>
          <a:bodyPr vert="horz" lIns="0" tIns="0" rIns="0" bIns="0" rtlCol="0" anchor="b">
            <a:noAutofit/>
          </a:bodyPr>
          <a:lstStyle>
            <a:lvl1pPr>
              <a:defRPr lang="en-ZA" dirty="0"/>
            </a:lvl1pPr>
          </a:lstStyle>
          <a:p>
            <a:pPr lvl="0"/>
            <a:r>
              <a:rPr lang="en-US" dirty="0"/>
              <a:t>Add title</a:t>
            </a:r>
            <a:endParaRPr lang="en-ZA" dirty="0"/>
          </a:p>
        </p:txBody>
      </p:sp>
      <p:sp>
        <p:nvSpPr>
          <p:cNvPr id="16" name="Picture Placeholder 4"/>
          <p:cNvSpPr>
            <a:spLocks noGrp="1"/>
          </p:cNvSpPr>
          <p:nvPr>
            <p:ph type="pic" sz="quarter" idx="12" hasCustomPrompt="1"/>
          </p:nvPr>
        </p:nvSpPr>
        <p:spPr>
          <a:xfrm>
            <a:off x="6227296" y="1268413"/>
            <a:ext cx="5593229" cy="4716462"/>
          </a:xfrm>
        </p:spPr>
        <p:txBody>
          <a:bodyPr/>
          <a:lstStyle>
            <a:lvl1pPr marL="0" indent="0">
              <a:buNone/>
              <a:defRPr/>
            </a:lvl1pPr>
          </a:lstStyle>
          <a:p>
            <a:r>
              <a:rPr lang="en-US" dirty="0"/>
              <a:t>Add picture</a:t>
            </a:r>
            <a:endParaRPr lang="en-ZA" dirty="0"/>
          </a:p>
        </p:txBody>
      </p:sp>
      <p:sp>
        <p:nvSpPr>
          <p:cNvPr id="5" name="Text Placeholder 5"/>
          <p:cNvSpPr>
            <a:spLocks noGrp="1"/>
          </p:cNvSpPr>
          <p:nvPr>
            <p:ph type="body" sz="quarter" idx="10" hasCustomPrompt="1"/>
          </p:nvPr>
        </p:nvSpPr>
        <p:spPr>
          <a:xfrm>
            <a:off x="358588" y="6361113"/>
            <a:ext cx="9000000" cy="215900"/>
          </a:xfrm>
          <a:noFill/>
        </p:spPr>
        <p:txBody>
          <a:bodyPr wrap="square" lIns="0" tIns="0" rIns="0" bIns="0" rtlCol="0" anchor="ctr">
            <a:noAutofit/>
          </a:bodyPr>
          <a:lstStyle>
            <a:lvl1pPr marL="0" indent="0">
              <a:buNone/>
              <a:defRPr lang="en-GB" sz="1000" b="0" i="0" u="none" strike="noStrike" spc="0" baseline="0" dirty="0">
                <a:solidFill>
                  <a:schemeClr val="tx1">
                    <a:lumMod val="50000"/>
                  </a:schemeClr>
                </a:solidFill>
              </a:defRPr>
            </a:lvl1pPr>
          </a:lstStyle>
          <a:p>
            <a:pPr marL="165100" marR="0" lvl="0" indent="-165100" fontAlgn="auto">
              <a:lnSpc>
                <a:spcPct val="100000"/>
              </a:lnSpc>
              <a:spcBef>
                <a:spcPts val="0"/>
              </a:spcBef>
              <a:spcAft>
                <a:spcPts val="0"/>
              </a:spcAft>
              <a:buClrTx/>
              <a:buSzTx/>
              <a:tabLst/>
            </a:pPr>
            <a:r>
              <a:rPr lang="en-US" dirty="0"/>
              <a:t>Footnote</a:t>
            </a:r>
            <a:endParaRPr lang="en-GB" dirty="0"/>
          </a:p>
        </p:txBody>
      </p:sp>
    </p:spTree>
    <p:extLst>
      <p:ext uri="{BB962C8B-B14F-4D97-AF65-F5344CB8AC3E}">
        <p14:creationId xmlns:p14="http://schemas.microsoft.com/office/powerpoint/2010/main" val="25152703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2 picture &amp;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68300" y="3378200"/>
            <a:ext cx="5592849" cy="2606675"/>
          </a:xfrm>
        </p:spPr>
        <p:txBody>
          <a:bodyPr/>
          <a:lstStyle/>
          <a:p>
            <a:pPr lvl="0"/>
            <a:r>
              <a:rPr lang="en-US" dirty="0"/>
              <a:t>Add first level bullet</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4" name="Title 1"/>
          <p:cNvSpPr>
            <a:spLocks noGrp="1"/>
          </p:cNvSpPr>
          <p:nvPr>
            <p:ph type="title" hasCustomPrompt="1"/>
          </p:nvPr>
        </p:nvSpPr>
        <p:spPr>
          <a:xfrm>
            <a:off x="368300" y="195750"/>
            <a:ext cx="11452225" cy="720000"/>
          </a:xfrm>
        </p:spPr>
        <p:txBody>
          <a:bodyPr vert="horz" lIns="0" tIns="0" rIns="0" bIns="0" rtlCol="0" anchor="b">
            <a:noAutofit/>
          </a:bodyPr>
          <a:lstStyle>
            <a:lvl1pPr>
              <a:defRPr lang="en-ZA" dirty="0"/>
            </a:lvl1pPr>
          </a:lstStyle>
          <a:p>
            <a:pPr lvl="0"/>
            <a:r>
              <a:rPr lang="en-US" dirty="0"/>
              <a:t>Add title</a:t>
            </a:r>
            <a:endParaRPr lang="en-ZA" dirty="0"/>
          </a:p>
        </p:txBody>
      </p:sp>
      <p:sp>
        <p:nvSpPr>
          <p:cNvPr id="5" name="Picture Placeholder 4"/>
          <p:cNvSpPr>
            <a:spLocks noGrp="1"/>
          </p:cNvSpPr>
          <p:nvPr>
            <p:ph type="pic" sz="quarter" idx="10" hasCustomPrompt="1"/>
          </p:nvPr>
        </p:nvSpPr>
        <p:spPr>
          <a:xfrm>
            <a:off x="368300" y="1277378"/>
            <a:ext cx="5593229" cy="1947862"/>
          </a:xfrm>
        </p:spPr>
        <p:txBody>
          <a:bodyPr/>
          <a:lstStyle>
            <a:lvl1pPr marL="0" indent="0">
              <a:buNone/>
              <a:defRPr/>
            </a:lvl1pPr>
          </a:lstStyle>
          <a:p>
            <a:r>
              <a:rPr lang="en-US" dirty="0"/>
              <a:t>Add picture</a:t>
            </a:r>
            <a:endParaRPr lang="en-ZA" dirty="0"/>
          </a:p>
        </p:txBody>
      </p:sp>
      <p:sp>
        <p:nvSpPr>
          <p:cNvPr id="15" name="Content Placeholder 2"/>
          <p:cNvSpPr>
            <a:spLocks noGrp="1"/>
          </p:cNvSpPr>
          <p:nvPr>
            <p:ph idx="11" hasCustomPrompt="1"/>
          </p:nvPr>
        </p:nvSpPr>
        <p:spPr>
          <a:xfrm>
            <a:off x="6227296" y="1277378"/>
            <a:ext cx="5592849" cy="2606675"/>
          </a:xfrm>
        </p:spPr>
        <p:txBody>
          <a:bodyPr/>
          <a:lstStyle/>
          <a:p>
            <a:pPr lvl="0"/>
            <a:r>
              <a:rPr lang="en-US" dirty="0"/>
              <a:t>Add first level bullet</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16" name="Picture Placeholder 4"/>
          <p:cNvSpPr>
            <a:spLocks noGrp="1"/>
          </p:cNvSpPr>
          <p:nvPr>
            <p:ph type="pic" sz="quarter" idx="12" hasCustomPrompt="1"/>
          </p:nvPr>
        </p:nvSpPr>
        <p:spPr>
          <a:xfrm>
            <a:off x="6227296" y="4037013"/>
            <a:ext cx="5593229" cy="1947862"/>
          </a:xfrm>
        </p:spPr>
        <p:txBody>
          <a:bodyPr/>
          <a:lstStyle>
            <a:lvl1pPr marL="0" indent="0">
              <a:buNone/>
              <a:defRPr/>
            </a:lvl1pPr>
          </a:lstStyle>
          <a:p>
            <a:r>
              <a:rPr lang="en-US" dirty="0"/>
              <a:t>Add picture</a:t>
            </a:r>
            <a:endParaRPr lang="en-ZA" dirty="0"/>
          </a:p>
        </p:txBody>
      </p:sp>
      <p:sp>
        <p:nvSpPr>
          <p:cNvPr id="7" name="Text Placeholder 5"/>
          <p:cNvSpPr>
            <a:spLocks noGrp="1"/>
          </p:cNvSpPr>
          <p:nvPr>
            <p:ph type="body" sz="quarter" idx="13" hasCustomPrompt="1"/>
          </p:nvPr>
        </p:nvSpPr>
        <p:spPr>
          <a:xfrm>
            <a:off x="358588" y="6361113"/>
            <a:ext cx="9000000" cy="215900"/>
          </a:xfrm>
          <a:noFill/>
        </p:spPr>
        <p:txBody>
          <a:bodyPr wrap="square" lIns="0" tIns="0" rIns="0" bIns="0" rtlCol="0" anchor="ctr">
            <a:noAutofit/>
          </a:bodyPr>
          <a:lstStyle>
            <a:lvl1pPr marL="0" indent="0">
              <a:buNone/>
              <a:defRPr lang="en-GB" sz="1000" b="0" i="0" u="none" strike="noStrike" spc="0" baseline="0" dirty="0">
                <a:solidFill>
                  <a:schemeClr val="tx1">
                    <a:lumMod val="50000"/>
                  </a:schemeClr>
                </a:solidFill>
              </a:defRPr>
            </a:lvl1pPr>
          </a:lstStyle>
          <a:p>
            <a:pPr marL="165100" marR="0" lvl="0" indent="-165100" fontAlgn="auto">
              <a:lnSpc>
                <a:spcPct val="100000"/>
              </a:lnSpc>
              <a:spcBef>
                <a:spcPts val="0"/>
              </a:spcBef>
              <a:spcAft>
                <a:spcPts val="0"/>
              </a:spcAft>
              <a:buClrTx/>
              <a:buSzTx/>
              <a:tabLst/>
            </a:pPr>
            <a:r>
              <a:rPr lang="en-US" dirty="0"/>
              <a:t>Footnote</a:t>
            </a:r>
            <a:endParaRPr lang="en-GB" dirty="0"/>
          </a:p>
        </p:txBody>
      </p:sp>
    </p:spTree>
    <p:extLst>
      <p:ext uri="{BB962C8B-B14F-4D97-AF65-F5344CB8AC3E}">
        <p14:creationId xmlns:p14="http://schemas.microsoft.com/office/powerpoint/2010/main" val="36861210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3 picture &amp;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68301" y="3440672"/>
            <a:ext cx="3620748" cy="2544203"/>
          </a:xfrm>
        </p:spPr>
        <p:txBody>
          <a:bodyPr/>
          <a:lstStyle/>
          <a:p>
            <a:pPr lvl="0"/>
            <a:r>
              <a:rPr lang="en-US" dirty="0"/>
              <a:t>Add first level bullet</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4" name="Title 1"/>
          <p:cNvSpPr>
            <a:spLocks noGrp="1"/>
          </p:cNvSpPr>
          <p:nvPr>
            <p:ph type="title" hasCustomPrompt="1"/>
          </p:nvPr>
        </p:nvSpPr>
        <p:spPr>
          <a:xfrm>
            <a:off x="368300" y="195747"/>
            <a:ext cx="11452225" cy="720000"/>
          </a:xfrm>
        </p:spPr>
        <p:txBody>
          <a:bodyPr vert="horz" lIns="0" tIns="0" rIns="0" bIns="0" rtlCol="0" anchor="b">
            <a:noAutofit/>
          </a:bodyPr>
          <a:lstStyle>
            <a:lvl1pPr>
              <a:defRPr lang="en-ZA" dirty="0"/>
            </a:lvl1pPr>
          </a:lstStyle>
          <a:p>
            <a:pPr lvl="0"/>
            <a:r>
              <a:rPr lang="en-US" dirty="0"/>
              <a:t>Add title</a:t>
            </a:r>
            <a:endParaRPr lang="en-ZA" dirty="0"/>
          </a:p>
        </p:txBody>
      </p:sp>
      <p:sp>
        <p:nvSpPr>
          <p:cNvPr id="5" name="Picture Placeholder 4"/>
          <p:cNvSpPr>
            <a:spLocks noGrp="1"/>
          </p:cNvSpPr>
          <p:nvPr>
            <p:ph type="pic" sz="quarter" idx="10" hasCustomPrompt="1"/>
          </p:nvPr>
        </p:nvSpPr>
        <p:spPr>
          <a:xfrm>
            <a:off x="368301" y="1268413"/>
            <a:ext cx="3620994" cy="2010617"/>
          </a:xfrm>
        </p:spPr>
        <p:txBody>
          <a:bodyPr/>
          <a:lstStyle>
            <a:lvl1pPr marL="0" indent="0">
              <a:buNone/>
              <a:defRPr/>
            </a:lvl1pPr>
          </a:lstStyle>
          <a:p>
            <a:r>
              <a:rPr lang="en-US" dirty="0"/>
              <a:t>Add picture</a:t>
            </a:r>
            <a:endParaRPr lang="en-ZA" dirty="0"/>
          </a:p>
        </p:txBody>
      </p:sp>
      <p:sp>
        <p:nvSpPr>
          <p:cNvPr id="17" name="Content Placeholder 2"/>
          <p:cNvSpPr>
            <a:spLocks noGrp="1"/>
          </p:cNvSpPr>
          <p:nvPr>
            <p:ph idx="11" hasCustomPrompt="1"/>
          </p:nvPr>
        </p:nvSpPr>
        <p:spPr>
          <a:xfrm>
            <a:off x="4283916" y="3440672"/>
            <a:ext cx="3620748" cy="2544203"/>
          </a:xfrm>
        </p:spPr>
        <p:txBody>
          <a:bodyPr/>
          <a:lstStyle/>
          <a:p>
            <a:pPr lvl="0"/>
            <a:r>
              <a:rPr lang="en-US" dirty="0"/>
              <a:t>Add first level bullet</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18" name="Picture Placeholder 4"/>
          <p:cNvSpPr>
            <a:spLocks noGrp="1"/>
          </p:cNvSpPr>
          <p:nvPr>
            <p:ph type="pic" sz="quarter" idx="12" hasCustomPrompt="1"/>
          </p:nvPr>
        </p:nvSpPr>
        <p:spPr>
          <a:xfrm>
            <a:off x="4283916" y="1268413"/>
            <a:ext cx="3620994" cy="2010617"/>
          </a:xfrm>
        </p:spPr>
        <p:txBody>
          <a:bodyPr/>
          <a:lstStyle>
            <a:lvl1pPr marL="0" indent="0">
              <a:buNone/>
              <a:defRPr/>
            </a:lvl1pPr>
          </a:lstStyle>
          <a:p>
            <a:r>
              <a:rPr lang="en-US" dirty="0"/>
              <a:t>Add picture</a:t>
            </a:r>
            <a:endParaRPr lang="en-ZA" dirty="0"/>
          </a:p>
        </p:txBody>
      </p:sp>
      <p:sp>
        <p:nvSpPr>
          <p:cNvPr id="19" name="Content Placeholder 2"/>
          <p:cNvSpPr>
            <a:spLocks noGrp="1"/>
          </p:cNvSpPr>
          <p:nvPr>
            <p:ph idx="13" hasCustomPrompt="1"/>
          </p:nvPr>
        </p:nvSpPr>
        <p:spPr>
          <a:xfrm>
            <a:off x="8199531" y="3440672"/>
            <a:ext cx="3620748" cy="2544203"/>
          </a:xfrm>
        </p:spPr>
        <p:txBody>
          <a:bodyPr/>
          <a:lstStyle/>
          <a:p>
            <a:pPr lvl="0"/>
            <a:r>
              <a:rPr lang="en-US" dirty="0"/>
              <a:t>Add first level bullet</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20" name="Picture Placeholder 4"/>
          <p:cNvSpPr>
            <a:spLocks noGrp="1"/>
          </p:cNvSpPr>
          <p:nvPr>
            <p:ph type="pic" sz="quarter" idx="14" hasCustomPrompt="1"/>
          </p:nvPr>
        </p:nvSpPr>
        <p:spPr>
          <a:xfrm>
            <a:off x="8199531" y="1268413"/>
            <a:ext cx="3620994" cy="2010617"/>
          </a:xfrm>
        </p:spPr>
        <p:txBody>
          <a:bodyPr/>
          <a:lstStyle>
            <a:lvl1pPr marL="0" indent="0">
              <a:buNone/>
              <a:defRPr/>
            </a:lvl1pPr>
          </a:lstStyle>
          <a:p>
            <a:r>
              <a:rPr lang="en-US" dirty="0"/>
              <a:t>Add picture</a:t>
            </a:r>
            <a:endParaRPr lang="en-ZA" dirty="0"/>
          </a:p>
        </p:txBody>
      </p:sp>
      <p:sp>
        <p:nvSpPr>
          <p:cNvPr id="9" name="Text Placeholder 5"/>
          <p:cNvSpPr>
            <a:spLocks noGrp="1"/>
          </p:cNvSpPr>
          <p:nvPr>
            <p:ph type="body" sz="quarter" idx="15" hasCustomPrompt="1"/>
          </p:nvPr>
        </p:nvSpPr>
        <p:spPr>
          <a:xfrm>
            <a:off x="358588" y="6361113"/>
            <a:ext cx="9000000" cy="215900"/>
          </a:xfrm>
          <a:noFill/>
        </p:spPr>
        <p:txBody>
          <a:bodyPr wrap="square" lIns="0" tIns="0" rIns="0" bIns="0" rtlCol="0" anchor="ctr">
            <a:noAutofit/>
          </a:bodyPr>
          <a:lstStyle>
            <a:lvl1pPr marL="0" indent="0">
              <a:buNone/>
              <a:defRPr lang="en-GB" sz="1000" b="0" i="0" u="none" strike="noStrike" spc="0" baseline="0" dirty="0">
                <a:solidFill>
                  <a:schemeClr val="tx1">
                    <a:lumMod val="50000"/>
                  </a:schemeClr>
                </a:solidFill>
              </a:defRPr>
            </a:lvl1pPr>
          </a:lstStyle>
          <a:p>
            <a:pPr marL="165100" marR="0" lvl="0" indent="-165100" fontAlgn="auto">
              <a:lnSpc>
                <a:spcPct val="100000"/>
              </a:lnSpc>
              <a:spcBef>
                <a:spcPts val="0"/>
              </a:spcBef>
              <a:spcAft>
                <a:spcPts val="0"/>
              </a:spcAft>
              <a:buClrTx/>
              <a:buSzTx/>
              <a:tabLst/>
            </a:pPr>
            <a:r>
              <a:rPr lang="en-US" dirty="0"/>
              <a:t>Footnote</a:t>
            </a:r>
            <a:endParaRPr lang="en-GB" dirty="0"/>
          </a:p>
        </p:txBody>
      </p:sp>
    </p:spTree>
    <p:extLst>
      <p:ext uri="{BB962C8B-B14F-4D97-AF65-F5344CB8AC3E}">
        <p14:creationId xmlns:p14="http://schemas.microsoft.com/office/powerpoint/2010/main" val="32203115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content &amp; sourc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68300" y="1268413"/>
            <a:ext cx="11452225" cy="4388316"/>
          </a:xfrm>
        </p:spPr>
        <p:txBody>
          <a:bodyPr/>
          <a:lstStyle/>
          <a:p>
            <a:pPr lvl="0"/>
            <a:r>
              <a:rPr lang="en-US" dirty="0"/>
              <a:t>Add first level bullet</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4" name="Title 1"/>
          <p:cNvSpPr>
            <a:spLocks noGrp="1"/>
          </p:cNvSpPr>
          <p:nvPr>
            <p:ph type="title" hasCustomPrompt="1"/>
          </p:nvPr>
        </p:nvSpPr>
        <p:spPr>
          <a:xfrm>
            <a:off x="368300" y="195750"/>
            <a:ext cx="11452225" cy="720000"/>
          </a:xfrm>
        </p:spPr>
        <p:txBody>
          <a:bodyPr vert="horz" lIns="0" tIns="0" rIns="0" bIns="0" rtlCol="0" anchor="b">
            <a:noAutofit/>
          </a:bodyPr>
          <a:lstStyle>
            <a:lvl1pPr>
              <a:defRPr lang="en-ZA" dirty="0"/>
            </a:lvl1pPr>
          </a:lstStyle>
          <a:p>
            <a:pPr lvl="0"/>
            <a:r>
              <a:rPr lang="en-US" dirty="0"/>
              <a:t>Add title</a:t>
            </a:r>
            <a:endParaRPr lang="en-ZA" dirty="0"/>
          </a:p>
        </p:txBody>
      </p:sp>
      <p:sp>
        <p:nvSpPr>
          <p:cNvPr id="5" name="Text Placeholder 4"/>
          <p:cNvSpPr>
            <a:spLocks noGrp="1"/>
          </p:cNvSpPr>
          <p:nvPr>
            <p:ph type="body" sz="quarter" idx="10" hasCustomPrompt="1"/>
          </p:nvPr>
        </p:nvSpPr>
        <p:spPr>
          <a:xfrm>
            <a:off x="368300" y="5814829"/>
            <a:ext cx="11452225" cy="268661"/>
          </a:xfrm>
        </p:spPr>
        <p:txBody>
          <a:bodyPr anchor="b"/>
          <a:lstStyle>
            <a:lvl1pPr marL="0" indent="0">
              <a:buNone/>
              <a:defRPr sz="900" i="1">
                <a:solidFill>
                  <a:schemeClr val="tx2"/>
                </a:solidFill>
              </a:defRPr>
            </a:lvl1pPr>
          </a:lstStyle>
          <a:p>
            <a:pPr lvl="0"/>
            <a:r>
              <a:rPr lang="en-US" dirty="0"/>
              <a:t>Add footnote/source</a:t>
            </a:r>
            <a:endParaRPr lang="en-ZA" dirty="0"/>
          </a:p>
        </p:txBody>
      </p:sp>
      <p:sp>
        <p:nvSpPr>
          <p:cNvPr id="6" name="Text Placeholder 5"/>
          <p:cNvSpPr>
            <a:spLocks noGrp="1"/>
          </p:cNvSpPr>
          <p:nvPr>
            <p:ph type="body" sz="quarter" idx="11" hasCustomPrompt="1"/>
          </p:nvPr>
        </p:nvSpPr>
        <p:spPr>
          <a:xfrm>
            <a:off x="358588" y="6361113"/>
            <a:ext cx="9000000" cy="215900"/>
          </a:xfrm>
          <a:noFill/>
        </p:spPr>
        <p:txBody>
          <a:bodyPr wrap="square" lIns="0" tIns="0" rIns="0" bIns="0" rtlCol="0" anchor="ctr">
            <a:noAutofit/>
          </a:bodyPr>
          <a:lstStyle>
            <a:lvl1pPr marL="0" indent="0">
              <a:buNone/>
              <a:defRPr lang="en-GB" sz="1000" b="0" i="0" u="none" strike="noStrike" spc="0" baseline="0" dirty="0">
                <a:solidFill>
                  <a:schemeClr val="tx1">
                    <a:lumMod val="50000"/>
                  </a:schemeClr>
                </a:solidFill>
              </a:defRPr>
            </a:lvl1pPr>
          </a:lstStyle>
          <a:p>
            <a:pPr marL="165100" marR="0" lvl="0" indent="-165100" fontAlgn="auto">
              <a:lnSpc>
                <a:spcPct val="100000"/>
              </a:lnSpc>
              <a:spcBef>
                <a:spcPts val="0"/>
              </a:spcBef>
              <a:spcAft>
                <a:spcPts val="0"/>
              </a:spcAft>
              <a:buClrTx/>
              <a:buSzTx/>
              <a:tabLst/>
            </a:pPr>
            <a:r>
              <a:rPr lang="en-US" dirty="0"/>
              <a:t>Footnote</a:t>
            </a:r>
            <a:endParaRPr lang="en-GB" dirty="0"/>
          </a:p>
        </p:txBody>
      </p:sp>
    </p:spTree>
    <p:extLst>
      <p:ext uri="{BB962C8B-B14F-4D97-AF65-F5344CB8AC3E}">
        <p14:creationId xmlns:p14="http://schemas.microsoft.com/office/powerpoint/2010/main" val="3192029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orange">
    <p:spTree>
      <p:nvGrpSpPr>
        <p:cNvPr id="1" name=""/>
        <p:cNvGrpSpPr/>
        <p:nvPr/>
      </p:nvGrpSpPr>
      <p:grpSpPr>
        <a:xfrm>
          <a:off x="0" y="0"/>
          <a:ext cx="0" cy="0"/>
          <a:chOff x="0" y="0"/>
          <a:chExt cx="0" cy="0"/>
        </a:xfrm>
      </p:grpSpPr>
      <p:sp>
        <p:nvSpPr>
          <p:cNvPr id="4" name="Rectangle 3"/>
          <p:cNvSpPr/>
          <p:nvPr userDrawn="1"/>
        </p:nvSpPr>
        <p:spPr>
          <a:xfrm>
            <a:off x="192907" y="192742"/>
            <a:ext cx="11806186" cy="647251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5" name="Straight Connector 14"/>
          <p:cNvCxnSpPr>
            <a:cxnSpLocks/>
          </p:cNvCxnSpPr>
          <p:nvPr userDrawn="1"/>
        </p:nvCxnSpPr>
        <p:spPr>
          <a:xfrm>
            <a:off x="394821" y="3173508"/>
            <a:ext cx="11402359"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Title 1"/>
          <p:cNvSpPr>
            <a:spLocks noGrp="1"/>
          </p:cNvSpPr>
          <p:nvPr>
            <p:ph type="ctrTitle" hasCustomPrompt="1"/>
          </p:nvPr>
        </p:nvSpPr>
        <p:spPr>
          <a:xfrm>
            <a:off x="394821" y="2453901"/>
            <a:ext cx="7359650" cy="450338"/>
          </a:xfrm>
        </p:spPr>
        <p:txBody>
          <a:bodyPr tIns="0" rIns="0" bIns="0" anchor="t">
            <a:noAutofit/>
          </a:bodyPr>
          <a:lstStyle>
            <a:lvl1pPr algn="l">
              <a:lnSpc>
                <a:spcPct val="100000"/>
              </a:lnSpc>
              <a:spcBef>
                <a:spcPts val="0"/>
              </a:spcBef>
              <a:defRPr sz="2800" b="1" cap="none" baseline="0">
                <a:solidFill>
                  <a:schemeClr val="bg1"/>
                </a:solidFill>
              </a:defRPr>
            </a:lvl1pPr>
          </a:lstStyle>
          <a:p>
            <a:r>
              <a:rPr lang="en-US" dirty="0"/>
              <a:t>A Proud History</a:t>
            </a:r>
            <a:endParaRPr lang="en-ZA" dirty="0"/>
          </a:p>
        </p:txBody>
      </p:sp>
      <p:pic>
        <p:nvPicPr>
          <p:cNvPr id="6" name="Picture 5"/>
          <p:cNvPicPr>
            <a:picLocks noChangeAspect="1"/>
          </p:cNvPicPr>
          <p:nvPr userDrawn="1"/>
        </p:nvPicPr>
        <p:blipFill>
          <a:blip r:embed="rId2"/>
          <a:stretch>
            <a:fillRect/>
          </a:stretch>
        </p:blipFill>
        <p:spPr>
          <a:xfrm>
            <a:off x="10269070" y="4969764"/>
            <a:ext cx="1266509" cy="1269672"/>
          </a:xfrm>
          <a:prstGeom prst="rect">
            <a:avLst/>
          </a:prstGeom>
        </p:spPr>
      </p:pic>
    </p:spTree>
    <p:extLst>
      <p:ext uri="{BB962C8B-B14F-4D97-AF65-F5344CB8AC3E}">
        <p14:creationId xmlns:p14="http://schemas.microsoft.com/office/powerpoint/2010/main" val="16543128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05891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purple">
    <p:spTree>
      <p:nvGrpSpPr>
        <p:cNvPr id="1" name=""/>
        <p:cNvGrpSpPr/>
        <p:nvPr/>
      </p:nvGrpSpPr>
      <p:grpSpPr>
        <a:xfrm>
          <a:off x="0" y="0"/>
          <a:ext cx="0" cy="0"/>
          <a:chOff x="0" y="0"/>
          <a:chExt cx="0" cy="0"/>
        </a:xfrm>
      </p:grpSpPr>
      <p:sp>
        <p:nvSpPr>
          <p:cNvPr id="4" name="Rectangle 3"/>
          <p:cNvSpPr/>
          <p:nvPr userDrawn="1"/>
        </p:nvSpPr>
        <p:spPr>
          <a:xfrm>
            <a:off x="192907" y="192742"/>
            <a:ext cx="11806186" cy="6472517"/>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Connector 13"/>
          <p:cNvCxnSpPr>
            <a:cxnSpLocks/>
          </p:cNvCxnSpPr>
          <p:nvPr userDrawn="1"/>
        </p:nvCxnSpPr>
        <p:spPr>
          <a:xfrm>
            <a:off x="394821" y="3173508"/>
            <a:ext cx="11402359"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hasCustomPrompt="1"/>
          </p:nvPr>
        </p:nvSpPr>
        <p:spPr>
          <a:xfrm>
            <a:off x="394821" y="2453901"/>
            <a:ext cx="7359650" cy="450338"/>
          </a:xfrm>
        </p:spPr>
        <p:txBody>
          <a:bodyPr tIns="0" rIns="0" bIns="0" anchor="t">
            <a:noAutofit/>
          </a:bodyPr>
          <a:lstStyle>
            <a:lvl1pPr algn="l">
              <a:lnSpc>
                <a:spcPct val="100000"/>
              </a:lnSpc>
              <a:spcBef>
                <a:spcPts val="0"/>
              </a:spcBef>
              <a:defRPr sz="2800" b="1" cap="none" baseline="0">
                <a:solidFill>
                  <a:schemeClr val="bg1"/>
                </a:solidFill>
              </a:defRPr>
            </a:lvl1pPr>
          </a:lstStyle>
          <a:p>
            <a:r>
              <a:rPr lang="en-US" dirty="0"/>
              <a:t>STH Today</a:t>
            </a:r>
            <a:endParaRPr lang="en-ZA" dirty="0"/>
          </a:p>
        </p:txBody>
      </p:sp>
      <p:sp>
        <p:nvSpPr>
          <p:cNvPr id="7" name="Rectangle 6"/>
          <p:cNvSpPr/>
          <p:nvPr userDrawn="1"/>
        </p:nvSpPr>
        <p:spPr>
          <a:xfrm>
            <a:off x="10022541" y="4720197"/>
            <a:ext cx="1757083" cy="176128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p:cNvPicPr>
            <a:picLocks noChangeAspect="1"/>
          </p:cNvPicPr>
          <p:nvPr userDrawn="1"/>
        </p:nvPicPr>
        <p:blipFill>
          <a:blip r:embed="rId2"/>
          <a:stretch>
            <a:fillRect/>
          </a:stretch>
        </p:blipFill>
        <p:spPr>
          <a:xfrm>
            <a:off x="9986682" y="4684290"/>
            <a:ext cx="1833843" cy="1837900"/>
          </a:xfrm>
          <a:prstGeom prst="rect">
            <a:avLst/>
          </a:prstGeom>
        </p:spPr>
      </p:pic>
    </p:spTree>
    <p:extLst>
      <p:ext uri="{BB962C8B-B14F-4D97-AF65-F5344CB8AC3E}">
        <p14:creationId xmlns:p14="http://schemas.microsoft.com/office/powerpoint/2010/main" val="3151924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Section orange">
    <p:spTree>
      <p:nvGrpSpPr>
        <p:cNvPr id="1" name=""/>
        <p:cNvGrpSpPr/>
        <p:nvPr/>
      </p:nvGrpSpPr>
      <p:grpSpPr>
        <a:xfrm>
          <a:off x="0" y="0"/>
          <a:ext cx="0" cy="0"/>
          <a:chOff x="0" y="0"/>
          <a:chExt cx="0" cy="0"/>
        </a:xfrm>
      </p:grpSpPr>
      <p:sp>
        <p:nvSpPr>
          <p:cNvPr id="4" name="Rectangle 3"/>
          <p:cNvSpPr/>
          <p:nvPr userDrawn="1"/>
        </p:nvSpPr>
        <p:spPr>
          <a:xfrm>
            <a:off x="192907" y="192742"/>
            <a:ext cx="11806186" cy="647251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5" name="Straight Connector 14"/>
          <p:cNvCxnSpPr>
            <a:cxnSpLocks/>
          </p:cNvCxnSpPr>
          <p:nvPr userDrawn="1"/>
        </p:nvCxnSpPr>
        <p:spPr>
          <a:xfrm>
            <a:off x="394821" y="3173508"/>
            <a:ext cx="11402359"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Title 1"/>
          <p:cNvSpPr>
            <a:spLocks noGrp="1"/>
          </p:cNvSpPr>
          <p:nvPr>
            <p:ph type="ctrTitle" hasCustomPrompt="1"/>
          </p:nvPr>
        </p:nvSpPr>
        <p:spPr>
          <a:xfrm>
            <a:off x="394821" y="2453901"/>
            <a:ext cx="7359650" cy="450338"/>
          </a:xfrm>
        </p:spPr>
        <p:txBody>
          <a:bodyPr tIns="0" rIns="0" bIns="0" anchor="t">
            <a:noAutofit/>
          </a:bodyPr>
          <a:lstStyle>
            <a:lvl1pPr algn="l">
              <a:lnSpc>
                <a:spcPct val="100000"/>
              </a:lnSpc>
              <a:spcBef>
                <a:spcPts val="0"/>
              </a:spcBef>
              <a:defRPr sz="2800" b="1" cap="none" baseline="0">
                <a:solidFill>
                  <a:schemeClr val="bg1"/>
                </a:solidFill>
              </a:defRPr>
            </a:lvl1pPr>
          </a:lstStyle>
          <a:p>
            <a:r>
              <a:rPr lang="en-US" dirty="0"/>
              <a:t>Financial Support for our students</a:t>
            </a:r>
            <a:endParaRPr lang="en-ZA" dirty="0"/>
          </a:p>
        </p:txBody>
      </p:sp>
      <p:pic>
        <p:nvPicPr>
          <p:cNvPr id="6" name="Picture 5"/>
          <p:cNvPicPr>
            <a:picLocks noChangeAspect="1"/>
          </p:cNvPicPr>
          <p:nvPr userDrawn="1"/>
        </p:nvPicPr>
        <p:blipFill>
          <a:blip r:embed="rId2"/>
          <a:stretch>
            <a:fillRect/>
          </a:stretch>
        </p:blipFill>
        <p:spPr>
          <a:xfrm>
            <a:off x="10269070" y="4969764"/>
            <a:ext cx="1266509" cy="1269672"/>
          </a:xfrm>
          <a:prstGeom prst="rect">
            <a:avLst/>
          </a:prstGeom>
        </p:spPr>
      </p:pic>
    </p:spTree>
    <p:extLst>
      <p:ext uri="{BB962C8B-B14F-4D97-AF65-F5344CB8AC3E}">
        <p14:creationId xmlns:p14="http://schemas.microsoft.com/office/powerpoint/2010/main" val="1010223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_Section purple">
    <p:spTree>
      <p:nvGrpSpPr>
        <p:cNvPr id="1" name=""/>
        <p:cNvGrpSpPr/>
        <p:nvPr/>
      </p:nvGrpSpPr>
      <p:grpSpPr>
        <a:xfrm>
          <a:off x="0" y="0"/>
          <a:ext cx="0" cy="0"/>
          <a:chOff x="0" y="0"/>
          <a:chExt cx="0" cy="0"/>
        </a:xfrm>
      </p:grpSpPr>
      <p:sp>
        <p:nvSpPr>
          <p:cNvPr id="4" name="Rectangle 3"/>
          <p:cNvSpPr/>
          <p:nvPr userDrawn="1"/>
        </p:nvSpPr>
        <p:spPr>
          <a:xfrm>
            <a:off x="192907" y="192742"/>
            <a:ext cx="11806186" cy="6472517"/>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Connector 13"/>
          <p:cNvCxnSpPr>
            <a:cxnSpLocks/>
          </p:cNvCxnSpPr>
          <p:nvPr userDrawn="1"/>
        </p:nvCxnSpPr>
        <p:spPr>
          <a:xfrm>
            <a:off x="394821" y="3173508"/>
            <a:ext cx="11402359"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hasCustomPrompt="1"/>
          </p:nvPr>
        </p:nvSpPr>
        <p:spPr>
          <a:xfrm>
            <a:off x="394821" y="2453901"/>
            <a:ext cx="7359650" cy="450338"/>
          </a:xfrm>
        </p:spPr>
        <p:txBody>
          <a:bodyPr tIns="0" rIns="0" bIns="0" anchor="t">
            <a:noAutofit/>
          </a:bodyPr>
          <a:lstStyle>
            <a:lvl1pPr algn="l">
              <a:lnSpc>
                <a:spcPct val="100000"/>
              </a:lnSpc>
              <a:spcBef>
                <a:spcPts val="0"/>
              </a:spcBef>
              <a:defRPr sz="2800" b="1" cap="none" baseline="0">
                <a:solidFill>
                  <a:schemeClr val="bg1"/>
                </a:solidFill>
              </a:defRPr>
            </a:lvl1pPr>
          </a:lstStyle>
          <a:p>
            <a:r>
              <a:rPr lang="en-US" dirty="0"/>
              <a:t>Our Partners</a:t>
            </a:r>
            <a:endParaRPr lang="en-ZA" dirty="0"/>
          </a:p>
        </p:txBody>
      </p:sp>
      <p:sp>
        <p:nvSpPr>
          <p:cNvPr id="7" name="Rectangle 6"/>
          <p:cNvSpPr/>
          <p:nvPr userDrawn="1"/>
        </p:nvSpPr>
        <p:spPr>
          <a:xfrm>
            <a:off x="10022541" y="4720197"/>
            <a:ext cx="1757083" cy="176128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p:cNvPicPr>
            <a:picLocks noChangeAspect="1"/>
          </p:cNvPicPr>
          <p:nvPr userDrawn="1"/>
        </p:nvPicPr>
        <p:blipFill>
          <a:blip r:embed="rId2"/>
          <a:stretch>
            <a:fillRect/>
          </a:stretch>
        </p:blipFill>
        <p:spPr>
          <a:xfrm>
            <a:off x="9986682" y="4684290"/>
            <a:ext cx="1833843" cy="1837900"/>
          </a:xfrm>
          <a:prstGeom prst="rect">
            <a:avLst/>
          </a:prstGeom>
        </p:spPr>
      </p:pic>
    </p:spTree>
    <p:extLst>
      <p:ext uri="{BB962C8B-B14F-4D97-AF65-F5344CB8AC3E}">
        <p14:creationId xmlns:p14="http://schemas.microsoft.com/office/powerpoint/2010/main" val="3229426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Blank">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331694" y="1102659"/>
            <a:ext cx="11600330" cy="107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3" name="Rectangle 2"/>
          <p:cNvSpPr/>
          <p:nvPr userDrawn="1"/>
        </p:nvSpPr>
        <p:spPr>
          <a:xfrm>
            <a:off x="331694" y="896471"/>
            <a:ext cx="11600330" cy="2061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Tree>
    <p:extLst>
      <p:ext uri="{BB962C8B-B14F-4D97-AF65-F5344CB8AC3E}">
        <p14:creationId xmlns:p14="http://schemas.microsoft.com/office/powerpoint/2010/main" val="3473196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Blank with icon">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331694" y="1102659"/>
            <a:ext cx="11600330" cy="107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3" name="Rectangle 2"/>
          <p:cNvSpPr/>
          <p:nvPr userDrawn="1"/>
        </p:nvSpPr>
        <p:spPr>
          <a:xfrm>
            <a:off x="331694" y="896471"/>
            <a:ext cx="11600330" cy="2061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pic>
        <p:nvPicPr>
          <p:cNvPr id="4" name="Picture 3"/>
          <p:cNvPicPr>
            <a:picLocks noChangeAspect="1"/>
          </p:cNvPicPr>
          <p:nvPr userDrawn="1"/>
        </p:nvPicPr>
        <p:blipFill>
          <a:blip r:embed="rId2"/>
          <a:stretch>
            <a:fillRect/>
          </a:stretch>
        </p:blipFill>
        <p:spPr>
          <a:xfrm>
            <a:off x="11494903" y="6186557"/>
            <a:ext cx="508838" cy="510283"/>
          </a:xfrm>
          <a:prstGeom prst="rect">
            <a:avLst/>
          </a:prstGeom>
        </p:spPr>
      </p:pic>
    </p:spTree>
    <p:extLst>
      <p:ext uri="{BB962C8B-B14F-4D97-AF65-F5344CB8AC3E}">
        <p14:creationId xmlns:p14="http://schemas.microsoft.com/office/powerpoint/2010/main" val="4214353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No content">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331694" y="1102659"/>
            <a:ext cx="11600330" cy="107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3" name="Rectangle 2"/>
          <p:cNvSpPr/>
          <p:nvPr userDrawn="1"/>
        </p:nvSpPr>
        <p:spPr>
          <a:xfrm>
            <a:off x="331694" y="896471"/>
            <a:ext cx="11600330" cy="2061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Tree>
    <p:extLst>
      <p:ext uri="{BB962C8B-B14F-4D97-AF65-F5344CB8AC3E}">
        <p14:creationId xmlns:p14="http://schemas.microsoft.com/office/powerpoint/2010/main" val="274761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68300" y="195750"/>
            <a:ext cx="11452225" cy="720000"/>
          </a:xfrm>
        </p:spPr>
        <p:txBody>
          <a:bodyPr vert="horz" lIns="0" tIns="0" rIns="0" bIns="0" rtlCol="0" anchor="b">
            <a:noAutofit/>
          </a:bodyPr>
          <a:lstStyle>
            <a:lvl1pPr>
              <a:defRPr lang="en-ZA" dirty="0"/>
            </a:lvl1pPr>
          </a:lstStyle>
          <a:p>
            <a:pPr lvl="0"/>
            <a:r>
              <a:rPr lang="en-US" dirty="0"/>
              <a:t>Add title</a:t>
            </a:r>
            <a:endParaRPr lang="en-ZA" dirty="0"/>
          </a:p>
        </p:txBody>
      </p:sp>
      <p:sp>
        <p:nvSpPr>
          <p:cNvPr id="3" name="Text Placeholder 5"/>
          <p:cNvSpPr>
            <a:spLocks noGrp="1"/>
          </p:cNvSpPr>
          <p:nvPr>
            <p:ph type="body" sz="quarter" idx="10" hasCustomPrompt="1"/>
          </p:nvPr>
        </p:nvSpPr>
        <p:spPr>
          <a:xfrm>
            <a:off x="358589" y="6361113"/>
            <a:ext cx="9000000" cy="215900"/>
          </a:xfrm>
          <a:noFill/>
        </p:spPr>
        <p:txBody>
          <a:bodyPr wrap="square" lIns="0" tIns="0" rIns="0" bIns="0" rtlCol="0" anchor="ctr">
            <a:noAutofit/>
          </a:bodyPr>
          <a:lstStyle>
            <a:lvl1pPr marL="0" indent="0">
              <a:buNone/>
              <a:defRPr lang="en-GB" sz="1000" b="0" i="0" u="none" strike="noStrike" spc="0" baseline="0" dirty="0">
                <a:solidFill>
                  <a:schemeClr val="tx1">
                    <a:lumMod val="50000"/>
                  </a:schemeClr>
                </a:solidFill>
              </a:defRPr>
            </a:lvl1pPr>
          </a:lstStyle>
          <a:p>
            <a:pPr marL="165100" marR="0" lvl="0" indent="-165100" fontAlgn="auto">
              <a:lnSpc>
                <a:spcPct val="100000"/>
              </a:lnSpc>
              <a:spcBef>
                <a:spcPts val="0"/>
              </a:spcBef>
              <a:spcAft>
                <a:spcPts val="0"/>
              </a:spcAft>
              <a:buClrTx/>
              <a:buSzTx/>
              <a:tabLst/>
            </a:pPr>
            <a:r>
              <a:rPr lang="en-US" dirty="0"/>
              <a:t>Footnote</a:t>
            </a:r>
          </a:p>
        </p:txBody>
      </p:sp>
    </p:spTree>
    <p:extLst>
      <p:ext uri="{BB962C8B-B14F-4D97-AF65-F5344CB8AC3E}">
        <p14:creationId xmlns:p14="http://schemas.microsoft.com/office/powerpoint/2010/main" val="935332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197225"/>
            <a:ext cx="11460525" cy="720000"/>
          </a:xfrm>
          <a:prstGeom prst="rect">
            <a:avLst/>
          </a:prstGeom>
        </p:spPr>
        <p:txBody>
          <a:bodyPr vert="horz" lIns="0" tIns="0" rIns="0" bIns="0" rtlCol="0" anchor="b">
            <a:noAutofit/>
          </a:bodyPr>
          <a:lstStyle/>
          <a:p>
            <a:r>
              <a:rPr lang="en-US" dirty="0"/>
              <a:t>Add title</a:t>
            </a:r>
            <a:endParaRPr lang="en-ZA" dirty="0"/>
          </a:p>
        </p:txBody>
      </p:sp>
      <p:sp>
        <p:nvSpPr>
          <p:cNvPr id="3" name="Text Placeholder 2"/>
          <p:cNvSpPr>
            <a:spLocks noGrp="1"/>
          </p:cNvSpPr>
          <p:nvPr>
            <p:ph type="body" idx="1"/>
          </p:nvPr>
        </p:nvSpPr>
        <p:spPr>
          <a:xfrm>
            <a:off x="368300" y="1268413"/>
            <a:ext cx="11452225" cy="4716462"/>
          </a:xfrm>
          <a:prstGeom prst="rect">
            <a:avLst/>
          </a:prstGeom>
        </p:spPr>
        <p:txBody>
          <a:bodyPr vert="horz" lIns="0" tIns="45720" rIns="91440" bIns="45720" rtlCol="0">
            <a:noAutofit/>
          </a:bodyPr>
          <a:lstStyle/>
          <a:p>
            <a:pPr lvl="0"/>
            <a:r>
              <a:rPr lang="en-US" dirty="0"/>
              <a:t>Add first level bullet</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8" name="TextBox 7"/>
          <p:cNvSpPr txBox="1"/>
          <p:nvPr userDrawn="1"/>
        </p:nvSpPr>
        <p:spPr>
          <a:xfrm>
            <a:off x="10784541" y="6360871"/>
            <a:ext cx="493060" cy="215444"/>
          </a:xfrm>
          <a:prstGeom prst="rect">
            <a:avLst/>
          </a:prstGeom>
          <a:noFill/>
        </p:spPr>
        <p:txBody>
          <a:bodyPr wrap="square" lIns="0" tIns="0" rIns="0" bIns="0" rtlCol="0" anchor="ctr">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000" b="1" i="0" u="none" strike="noStrike" kern="1200" spc="0" baseline="0" dirty="0">
                <a:solidFill>
                  <a:schemeClr val="accent2"/>
                </a:solidFill>
                <a:latin typeface="+mn-lt"/>
                <a:ea typeface="+mn-ea"/>
                <a:cs typeface="+mn-cs"/>
              </a:rPr>
              <a:t>       </a:t>
            </a:r>
            <a:fld id="{B85E10F6-AA81-46B5-AAF7-516B34FC585A}" type="slidenum">
              <a:rPr lang="en-US" sz="1000" b="1" i="0" u="none" strike="noStrike" kern="1200" spc="0" baseline="0" smtClean="0">
                <a:solidFill>
                  <a:schemeClr val="tx1">
                    <a:lumMod val="50000"/>
                  </a:schemeClr>
                </a:solidFill>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ZA" sz="1000" b="1" spc="0" baseline="0" dirty="0">
              <a:solidFill>
                <a:schemeClr val="tx1">
                  <a:lumMod val="50000"/>
                </a:schemeClr>
              </a:solidFill>
            </a:endParaRPr>
          </a:p>
        </p:txBody>
      </p:sp>
      <p:cxnSp>
        <p:nvCxnSpPr>
          <p:cNvPr id="10" name="Straight Connector 9"/>
          <p:cNvCxnSpPr>
            <a:cxnSpLocks/>
          </p:cNvCxnSpPr>
          <p:nvPr userDrawn="1"/>
        </p:nvCxnSpPr>
        <p:spPr>
          <a:xfrm>
            <a:off x="368300" y="6203579"/>
            <a:ext cx="10891371" cy="0"/>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15" name="Picture 14"/>
          <p:cNvPicPr>
            <a:picLocks noChangeAspect="1"/>
          </p:cNvPicPr>
          <p:nvPr userDrawn="1"/>
        </p:nvPicPr>
        <p:blipFill>
          <a:blip r:embed="rId22"/>
          <a:stretch>
            <a:fillRect/>
          </a:stretch>
        </p:blipFill>
        <p:spPr>
          <a:xfrm>
            <a:off x="11494903" y="6186557"/>
            <a:ext cx="508838" cy="510283"/>
          </a:xfrm>
          <a:prstGeom prst="rect">
            <a:avLst/>
          </a:prstGeom>
        </p:spPr>
      </p:pic>
    </p:spTree>
    <p:extLst>
      <p:ext uri="{BB962C8B-B14F-4D97-AF65-F5344CB8AC3E}">
        <p14:creationId xmlns:p14="http://schemas.microsoft.com/office/powerpoint/2010/main" val="3245909001"/>
      </p:ext>
    </p:extLst>
  </p:cSld>
  <p:clrMap bg1="lt1" tx1="dk1" bg2="lt2" tx2="dk2" accent1="accent1" accent2="accent2" accent3="accent3" accent4="accent4" accent5="accent5" accent6="accent6" hlink="hlink" folHlink="folHlink"/>
  <p:sldLayoutIdLst>
    <p:sldLayoutId id="2147483679" r:id="rId1"/>
    <p:sldLayoutId id="2147483724" r:id="rId2"/>
    <p:sldLayoutId id="2147483725" r:id="rId3"/>
    <p:sldLayoutId id="2147483729" r:id="rId4"/>
    <p:sldLayoutId id="2147483730" r:id="rId5"/>
    <p:sldLayoutId id="2147483650" r:id="rId6"/>
    <p:sldLayoutId id="2147483721" r:id="rId7"/>
    <p:sldLayoutId id="2147483720" r:id="rId8"/>
    <p:sldLayoutId id="2147483664" r:id="rId9"/>
    <p:sldLayoutId id="2147483711" r:id="rId10"/>
    <p:sldLayoutId id="2147483713" r:id="rId11"/>
    <p:sldLayoutId id="2147483714" r:id="rId12"/>
    <p:sldLayoutId id="2147483663" r:id="rId13"/>
    <p:sldLayoutId id="2147483715" r:id="rId14"/>
    <p:sldLayoutId id="2147483716" r:id="rId15"/>
    <p:sldLayoutId id="2147483717" r:id="rId16"/>
    <p:sldLayoutId id="2147483728" r:id="rId17"/>
    <p:sldLayoutId id="2147483718" r:id="rId18"/>
    <p:sldLayoutId id="2147483709" r:id="rId19"/>
    <p:sldLayoutId id="2147483731" r:id="rId20"/>
  </p:sldLayoutIdLst>
  <p:txStyles>
    <p:titleStyle>
      <a:lvl1pPr algn="l" defTabSz="914400" rtl="0" eaLnBrk="1" latinLnBrk="0" hangingPunct="1">
        <a:lnSpc>
          <a:spcPct val="90000"/>
        </a:lnSpc>
        <a:spcBef>
          <a:spcPct val="0"/>
        </a:spcBef>
        <a:buNone/>
        <a:defRPr sz="2800" b="1" kern="1200" cap="none" spc="-30" baseline="0">
          <a:solidFill>
            <a:schemeClr val="accent1"/>
          </a:solidFill>
          <a:latin typeface="+mj-lt"/>
          <a:ea typeface="+mj-ea"/>
          <a:cs typeface="+mj-cs"/>
        </a:defRPr>
      </a:lvl1pPr>
    </p:titleStyle>
    <p:bodyStyle>
      <a:lvl1pPr marL="165100" indent="-165100" algn="l" defTabSz="914400" rtl="0" eaLnBrk="1" latinLnBrk="0" hangingPunct="1">
        <a:lnSpc>
          <a:spcPct val="120000"/>
        </a:lnSpc>
        <a:spcBef>
          <a:spcPts val="300"/>
        </a:spcBef>
        <a:buFont typeface="Arial" panose="020B0604020202020204" pitchFamily="34" charset="0"/>
        <a:buChar char="•"/>
        <a:defRPr sz="1800" kern="1200">
          <a:solidFill>
            <a:schemeClr val="tx1"/>
          </a:solidFill>
          <a:latin typeface="+mn-lt"/>
          <a:ea typeface="+mn-ea"/>
          <a:cs typeface="+mn-cs"/>
        </a:defRPr>
      </a:lvl1pPr>
      <a:lvl2pPr marL="338138" indent="-182563" algn="l" defTabSz="914400" rtl="0" eaLnBrk="1" latinLnBrk="0" hangingPunct="1">
        <a:lnSpc>
          <a:spcPct val="120000"/>
        </a:lnSpc>
        <a:spcBef>
          <a:spcPts val="300"/>
        </a:spcBef>
        <a:buFont typeface="Arial" panose="020B0604020202020204" pitchFamily="34" charset="0"/>
        <a:buChar char="•"/>
        <a:defRPr sz="1600" kern="1200">
          <a:solidFill>
            <a:schemeClr val="tx1"/>
          </a:solidFill>
          <a:latin typeface="+mn-lt"/>
          <a:ea typeface="+mn-ea"/>
          <a:cs typeface="+mn-cs"/>
        </a:defRPr>
      </a:lvl2pPr>
      <a:lvl3pPr marL="530225" indent="-182563" algn="l" defTabSz="914400" rtl="0" eaLnBrk="1" latinLnBrk="0" hangingPunct="1">
        <a:lnSpc>
          <a:spcPct val="120000"/>
        </a:lnSpc>
        <a:spcBef>
          <a:spcPts val="300"/>
        </a:spcBef>
        <a:buFont typeface="Arial" panose="020B0604020202020204" pitchFamily="34" charset="0"/>
        <a:buChar char="•"/>
        <a:defRPr sz="1400" kern="1200">
          <a:solidFill>
            <a:schemeClr val="tx1"/>
          </a:solidFill>
          <a:latin typeface="+mn-lt"/>
          <a:ea typeface="+mn-ea"/>
          <a:cs typeface="+mn-cs"/>
        </a:defRPr>
      </a:lvl3pPr>
      <a:lvl4pPr marL="676275" indent="-155575" algn="l" defTabSz="914400" rtl="0" eaLnBrk="1" latinLnBrk="0" hangingPunct="1">
        <a:lnSpc>
          <a:spcPct val="120000"/>
        </a:lnSpc>
        <a:spcBef>
          <a:spcPts val="300"/>
        </a:spcBef>
        <a:buFont typeface="Arial" panose="020B0604020202020204" pitchFamily="34" charset="0"/>
        <a:buChar char="•"/>
        <a:defRPr sz="1200" kern="1200">
          <a:solidFill>
            <a:schemeClr val="tx1"/>
          </a:solidFill>
          <a:latin typeface="+mn-lt"/>
          <a:ea typeface="+mn-ea"/>
          <a:cs typeface="+mn-cs"/>
        </a:defRPr>
      </a:lvl4pPr>
      <a:lvl5pPr marL="822325" indent="-136525" algn="l" defTabSz="914400" rtl="0" eaLnBrk="1" latinLnBrk="0" hangingPunct="1">
        <a:lnSpc>
          <a:spcPct val="120000"/>
        </a:lnSpc>
        <a:spcBef>
          <a:spcPts val="300"/>
        </a:spcBef>
        <a:buFont typeface="Arial" panose="020B0604020202020204" pitchFamily="34" charset="0"/>
        <a:buChar char="•"/>
        <a:defRPr sz="1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770" userDrawn="1">
          <p15:clr>
            <a:srgbClr val="F26B43"/>
          </p15:clr>
        </p15:guide>
        <p15:guide id="2" pos="232" userDrawn="1">
          <p15:clr>
            <a:srgbClr val="F26B43"/>
          </p15:clr>
        </p15:guide>
        <p15:guide id="3" pos="7446" userDrawn="1">
          <p15:clr>
            <a:srgbClr val="F26B43"/>
          </p15:clr>
        </p15:guide>
        <p15:guide id="4" orient="horz" pos="79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p:txBody>
          <a:bodyPr/>
          <a:lstStyle/>
          <a:p>
            <a:r>
              <a:rPr lang="en-GB" dirty="0">
                <a:latin typeface="Times New Roman" charset="0"/>
                <a:ea typeface="Times New Roman" charset="0"/>
                <a:cs typeface="Times New Roman" charset="0"/>
              </a:rPr>
              <a:t>The School of Tourism and Hospitality</a:t>
            </a:r>
          </a:p>
        </p:txBody>
      </p:sp>
      <p:sp>
        <p:nvSpPr>
          <p:cNvPr id="9" name="Text Placeholder 8"/>
          <p:cNvSpPr>
            <a:spLocks noGrp="1"/>
          </p:cNvSpPr>
          <p:nvPr>
            <p:ph type="body" sz="quarter" idx="10"/>
          </p:nvPr>
        </p:nvSpPr>
        <p:spPr/>
        <p:txBody>
          <a:bodyPr/>
          <a:lstStyle/>
          <a:p>
            <a:r>
              <a:rPr lang="en-GB" dirty="0">
                <a:latin typeface="Times New Roman" charset="0"/>
                <a:ea typeface="Times New Roman" charset="0"/>
                <a:cs typeface="Times New Roman" charset="0"/>
              </a:rPr>
              <a:t>College of Business and Economics </a:t>
            </a:r>
          </a:p>
        </p:txBody>
      </p:sp>
      <p:sp>
        <p:nvSpPr>
          <p:cNvPr id="10" name="Text Placeholder 9"/>
          <p:cNvSpPr>
            <a:spLocks noGrp="1"/>
          </p:cNvSpPr>
          <p:nvPr>
            <p:ph type="body" sz="quarter" idx="11"/>
          </p:nvPr>
        </p:nvSpPr>
        <p:spPr/>
        <p:txBody>
          <a:bodyPr/>
          <a:lstStyle/>
          <a:p>
            <a:r>
              <a:rPr lang="en-GB" dirty="0">
                <a:latin typeface="Times New Roman" charset="0"/>
                <a:ea typeface="Times New Roman" charset="0"/>
                <a:cs typeface="Times New Roman" charset="0"/>
              </a:rPr>
              <a:t> 18 March 2021</a:t>
            </a:r>
          </a:p>
        </p:txBody>
      </p:sp>
      <p:sp>
        <p:nvSpPr>
          <p:cNvPr id="5" name="Title 1">
            <a:extLst>
              <a:ext uri="{FF2B5EF4-FFF2-40B4-BE49-F238E27FC236}">
                <a16:creationId xmlns:a16="http://schemas.microsoft.com/office/drawing/2014/main" id="{0B682C75-43A9-4046-A897-AF6EE6DA5E61}"/>
              </a:ext>
            </a:extLst>
          </p:cNvPr>
          <p:cNvSpPr txBox="1">
            <a:spLocks/>
          </p:cNvSpPr>
          <p:nvPr/>
        </p:nvSpPr>
        <p:spPr>
          <a:xfrm>
            <a:off x="869065" y="344642"/>
            <a:ext cx="10198739" cy="4492534"/>
          </a:xfrm>
          <a:prstGeom prst="rect">
            <a:avLst/>
          </a:prstGeom>
          <a:noFill/>
          <a:effectLst>
            <a:softEdge rad="635000"/>
          </a:effectLst>
        </p:spPr>
        <p:txBody>
          <a:bodyPr vert="horz" lIns="0" tIns="0" rIns="0" bIns="0" rtlCol="0" anchor="t">
            <a:noAutofit/>
          </a:bodyPr>
          <a:lstStyle>
            <a:lvl1pPr algn="l" defTabSz="914400" rtl="0" eaLnBrk="1" latinLnBrk="0" hangingPunct="1">
              <a:lnSpc>
                <a:spcPct val="100000"/>
              </a:lnSpc>
              <a:spcBef>
                <a:spcPts val="0"/>
              </a:spcBef>
              <a:buNone/>
              <a:defRPr sz="2800" b="1" kern="1200" cap="none" spc="-30" baseline="0">
                <a:solidFill>
                  <a:schemeClr val="tx1">
                    <a:lumMod val="50000"/>
                  </a:schemeClr>
                </a:solidFill>
                <a:latin typeface="+mj-lt"/>
                <a:ea typeface="+mj-ea"/>
                <a:cs typeface="+mj-cs"/>
              </a:defRPr>
            </a:lvl1pPr>
          </a:lstStyle>
          <a:p>
            <a:pPr algn="ctr"/>
            <a:r>
              <a:rPr lang="en-ZA" sz="4000" dirty="0">
                <a:solidFill>
                  <a:schemeClr val="accent2">
                    <a:lumMod val="60000"/>
                    <a:lumOff val="40000"/>
                  </a:schemeClr>
                </a:solidFill>
                <a:latin typeface="Times New Roman" panose="02020603050405020304" pitchFamily="18" charset="0"/>
                <a:cs typeface="Times New Roman" panose="02020603050405020304" pitchFamily="18" charset="0"/>
              </a:rPr>
              <a:t>THE IMPACT OF COVID-19 ON TOURISM SECTOR DEMAND AND SUPPLY</a:t>
            </a:r>
          </a:p>
          <a:p>
            <a:pPr algn="ctr"/>
            <a:endParaRPr lang="en-ZA" sz="4000" b="0" dirty="0">
              <a:solidFill>
                <a:schemeClr val="accent2">
                  <a:lumMod val="60000"/>
                  <a:lumOff val="40000"/>
                </a:schemeClr>
              </a:solidFill>
              <a:latin typeface="Bookman Old Style" panose="02050604050505020204" pitchFamily="18" charset="0"/>
              <a:cs typeface="Calibri Light" panose="020F0302020204030204" pitchFamily="34" charset="0"/>
            </a:endParaRPr>
          </a:p>
          <a:p>
            <a:pPr algn="ctr"/>
            <a:r>
              <a:rPr lang="en-ZA" sz="3400" dirty="0">
                <a:solidFill>
                  <a:schemeClr val="accent2">
                    <a:lumMod val="60000"/>
                    <a:lumOff val="40000"/>
                  </a:schemeClr>
                </a:solidFill>
                <a:highlight>
                  <a:srgbClr val="D95900"/>
                </a:highlight>
                <a:latin typeface="Calibri Light" panose="020F0302020204030204" pitchFamily="34" charset="0"/>
                <a:cs typeface="Calibri Light" panose="020F0302020204030204" pitchFamily="34" charset="0"/>
              </a:rPr>
              <a:t> </a:t>
            </a:r>
            <a:r>
              <a:rPr lang="en-ZA" sz="3400" dirty="0">
                <a:solidFill>
                  <a:schemeClr val="bg1"/>
                </a:solidFill>
                <a:highlight>
                  <a:srgbClr val="D95900"/>
                </a:highlight>
                <a:latin typeface="Book Antiqua" panose="02040602050305030304" pitchFamily="18" charset="0"/>
                <a:cs typeface="Calibri Light" panose="020F0302020204030204" pitchFamily="34" charset="0"/>
              </a:rPr>
              <a:t>FINAL REPORT</a:t>
            </a:r>
            <a:br>
              <a:rPr lang="en-ZA" sz="4800" b="0" dirty="0">
                <a:solidFill>
                  <a:schemeClr val="accent2">
                    <a:lumMod val="60000"/>
                    <a:lumOff val="40000"/>
                  </a:schemeClr>
                </a:solidFill>
                <a:latin typeface="Calibri Light" panose="020F0302020204030204" pitchFamily="34" charset="0"/>
                <a:cs typeface="Calibri Light" panose="020F0302020204030204" pitchFamily="34" charset="0"/>
              </a:rPr>
            </a:br>
            <a:endParaRPr lang="en-ZA" sz="4800" b="0" dirty="0">
              <a:solidFill>
                <a:schemeClr val="accent2">
                  <a:lumMod val="60000"/>
                  <a:lumOff val="40000"/>
                </a:schemeClr>
              </a:solidFill>
              <a:latin typeface="Calibri Light" panose="020F0302020204030204" pitchFamily="34" charset="0"/>
              <a:ea typeface="Times New Roman" charset="0"/>
              <a:cs typeface="Calibri Light" panose="020F0302020204030204" pitchFamily="34" charset="0"/>
            </a:endParaRPr>
          </a:p>
        </p:txBody>
      </p:sp>
    </p:spTree>
    <p:extLst>
      <p:ext uri="{BB962C8B-B14F-4D97-AF65-F5344CB8AC3E}">
        <p14:creationId xmlns:p14="http://schemas.microsoft.com/office/powerpoint/2010/main" val="31447517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17BCA-A747-435D-B8E3-FA02FE23A4C2}"/>
              </a:ext>
            </a:extLst>
          </p:cNvPr>
          <p:cNvSpPr>
            <a:spLocks noGrp="1"/>
          </p:cNvSpPr>
          <p:nvPr>
            <p:ph type="title"/>
          </p:nvPr>
        </p:nvSpPr>
        <p:spPr/>
        <p:txBody>
          <a:bodyPr/>
          <a:lstStyle/>
          <a:p>
            <a:r>
              <a:rPr lang="en-US" sz="4000" dirty="0">
                <a:latin typeface="Times New Roman" panose="02020603050405020304" pitchFamily="18" charset="0"/>
                <a:cs typeface="Times New Roman" panose="02020603050405020304" pitchFamily="18" charset="0"/>
              </a:rPr>
              <a:t>The Demand Side Study</a:t>
            </a:r>
          </a:p>
        </p:txBody>
      </p:sp>
      <p:sp>
        <p:nvSpPr>
          <p:cNvPr id="3" name="Content Placeholder 2">
            <a:extLst>
              <a:ext uri="{FF2B5EF4-FFF2-40B4-BE49-F238E27FC236}">
                <a16:creationId xmlns:a16="http://schemas.microsoft.com/office/drawing/2014/main" id="{268665B8-77CA-40AC-9A3C-A0746DCC4BD7}"/>
              </a:ext>
            </a:extLst>
          </p:cNvPr>
          <p:cNvSpPr>
            <a:spLocks noGrp="1"/>
          </p:cNvSpPr>
          <p:nvPr>
            <p:ph idx="1"/>
          </p:nvPr>
        </p:nvSpPr>
        <p:spPr/>
        <p:txBody>
          <a:bodyPr>
            <a:noAutofit/>
          </a:bodyPr>
          <a:lstStyle/>
          <a:p>
            <a:pPr>
              <a:lnSpc>
                <a:spcPct val="100000"/>
              </a:lnSpc>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The demand-side focus involved a desk top review of a large number of research studies undertaken/are currently being pursued on COVID-19 and consumer travel intentions in various parts of the world.</a:t>
            </a:r>
          </a:p>
          <a:p>
            <a:pPr>
              <a:lnSpc>
                <a:spcPct val="100000"/>
              </a:lnSpc>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Since lockdowns began in March 2020 a large number of investigations using online surveys of travel intentions have been done by several different international organisations as well as by others working on behalf of national tourism agencies.</a:t>
            </a:r>
          </a:p>
          <a:p>
            <a:pPr>
              <a:lnSpc>
                <a:spcPct val="100000"/>
              </a:lnSpc>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In addition, there has been a major burst of academic studies similarly using online surveys to examine aspects of possible changes in consumer demand in relation to COVID-19.</a:t>
            </a:r>
            <a:r>
              <a:rPr lang="en-Z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p>
          <a:p>
            <a:pPr>
              <a:lnSpc>
                <a:spcPct val="100000"/>
              </a:lnSpc>
            </a:pPr>
            <a:endParaRPr lang="en-ZA"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0000"/>
              </a:lnSpc>
            </a:pPr>
            <a:endParaRPr lang="en-GB"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0000"/>
              </a:lnSpc>
            </a:pPr>
            <a:endParaRPr lang="en-US" sz="2000" dirty="0">
              <a:latin typeface="Garamond" panose="02020404030301010803" pitchFamily="18" charset="0"/>
            </a:endParaRPr>
          </a:p>
        </p:txBody>
      </p:sp>
    </p:spTree>
    <p:extLst>
      <p:ext uri="{BB962C8B-B14F-4D97-AF65-F5344CB8AC3E}">
        <p14:creationId xmlns:p14="http://schemas.microsoft.com/office/powerpoint/2010/main" val="3565443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17BCA-A747-435D-B8E3-FA02FE23A4C2}"/>
              </a:ext>
            </a:extLst>
          </p:cNvPr>
          <p:cNvSpPr>
            <a:spLocks noGrp="1"/>
          </p:cNvSpPr>
          <p:nvPr>
            <p:ph type="title"/>
          </p:nvPr>
        </p:nvSpPr>
        <p:spPr/>
        <p:txBody>
          <a:bodyPr/>
          <a:lstStyle/>
          <a:p>
            <a:r>
              <a:rPr lang="en-US" sz="4000" dirty="0">
                <a:latin typeface="Times New Roman" panose="02020603050405020304" pitchFamily="18" charset="0"/>
                <a:cs typeface="Times New Roman" panose="02020603050405020304" pitchFamily="18" charset="0"/>
              </a:rPr>
              <a:t>The Demand Side Study</a:t>
            </a:r>
          </a:p>
        </p:txBody>
      </p:sp>
      <p:sp>
        <p:nvSpPr>
          <p:cNvPr id="3" name="Content Placeholder 2">
            <a:extLst>
              <a:ext uri="{FF2B5EF4-FFF2-40B4-BE49-F238E27FC236}">
                <a16:creationId xmlns:a16="http://schemas.microsoft.com/office/drawing/2014/main" id="{268665B8-77CA-40AC-9A3C-A0746DCC4BD7}"/>
              </a:ext>
            </a:extLst>
          </p:cNvPr>
          <p:cNvSpPr>
            <a:spLocks noGrp="1"/>
          </p:cNvSpPr>
          <p:nvPr>
            <p:ph idx="1"/>
          </p:nvPr>
        </p:nvSpPr>
        <p:spPr/>
        <p:txBody>
          <a:bodyPr>
            <a:noAutofit/>
          </a:bodyPr>
          <a:lstStyle/>
          <a:p>
            <a:pPr>
              <a:lnSpc>
                <a:spcPct val="100000"/>
              </a:lnSpc>
            </a:pPr>
            <a:r>
              <a:rPr lang="en-Z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By conducting a scan of material and of published studies through Google Scholar research on consumer demand was sourced for over 20 countries. </a:t>
            </a:r>
          </a:p>
          <a:p>
            <a:pPr>
              <a:lnSpc>
                <a:spcPct val="100000"/>
              </a:lnSpc>
            </a:pPr>
            <a:r>
              <a:rPr lang="en-Z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Taken together the results from these accessed studies undertaken across 23 different countries (including three from Africa) by international agencies, national tourism bodies as well as academic investigations reveal an emerging consensus on the shifting demand side of domestic tourism in the COVID-19 environment. </a:t>
            </a:r>
          </a:p>
          <a:p>
            <a:pPr>
              <a:lnSpc>
                <a:spcPct val="100000"/>
              </a:lnSpc>
            </a:pPr>
            <a:r>
              <a:rPr lang="en-Z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As a whole, they reveal several themes which are common across countries in terms of risk perceptions and consumer travel intentions as well as of changing demand preferences in the context of the risks associated with travel in the continuing COVID-19 crisis. </a:t>
            </a:r>
          </a:p>
          <a:p>
            <a:pPr>
              <a:lnSpc>
                <a:spcPct val="100000"/>
              </a:lnSpc>
            </a:pPr>
            <a:r>
              <a:rPr lang="en-Z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results from this desk-top research provided essential </a:t>
            </a:r>
            <a:r>
              <a:rPr lang="en-GB"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insight into domestic tourist demand behaviour in the COVID-19 era.</a:t>
            </a:r>
            <a:endParaRPr lang="en-ZA"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0000"/>
              </a:lnSpc>
            </a:pPr>
            <a:endParaRPr lang="en-ZA"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0000"/>
              </a:lnSpc>
            </a:pPr>
            <a:endParaRPr lang="en-GB"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0000"/>
              </a:lnSpc>
            </a:pPr>
            <a:endParaRPr lang="en-US" sz="2000" dirty="0">
              <a:latin typeface="Garamond" panose="02020404030301010803" pitchFamily="18" charset="0"/>
            </a:endParaRPr>
          </a:p>
        </p:txBody>
      </p:sp>
    </p:spTree>
    <p:extLst>
      <p:ext uri="{BB962C8B-B14F-4D97-AF65-F5344CB8AC3E}">
        <p14:creationId xmlns:p14="http://schemas.microsoft.com/office/powerpoint/2010/main" val="26093571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C117BCA-A747-435D-B8E3-FA02FE23A4C2}"/>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latin typeface="Times New Roman" panose="02020603050405020304" pitchFamily="18" charset="0"/>
                <a:cs typeface="Times New Roman" panose="02020603050405020304" pitchFamily="18" charset="0"/>
              </a:rPr>
              <a:t>Findings</a:t>
            </a:r>
          </a:p>
        </p:txBody>
      </p:sp>
      <p:sp>
        <p:nvSpPr>
          <p:cNvPr id="3" name="Content Placeholder 2">
            <a:extLst>
              <a:ext uri="{FF2B5EF4-FFF2-40B4-BE49-F238E27FC236}">
                <a16:creationId xmlns:a16="http://schemas.microsoft.com/office/drawing/2014/main" id="{268665B8-77CA-40AC-9A3C-A0746DCC4BD7}"/>
              </a:ext>
            </a:extLst>
          </p:cNvPr>
          <p:cNvSpPr>
            <a:spLocks noGrp="1"/>
          </p:cNvSpPr>
          <p:nvPr>
            <p:ph idx="1"/>
          </p:nvPr>
        </p:nvSpPr>
        <p:spPr>
          <a:xfrm>
            <a:off x="4810259" y="649480"/>
            <a:ext cx="6555347" cy="5546047"/>
          </a:xfrm>
        </p:spPr>
        <p:txBody>
          <a:bodyPr anchor="ctr">
            <a:normAutofit/>
          </a:bodyPr>
          <a:lstStyle/>
          <a:p>
            <a:pPr>
              <a:spcAft>
                <a:spcPts val="800"/>
              </a:spcAft>
            </a:pPr>
            <a:r>
              <a:rPr lang="en-GB" sz="2000" dirty="0">
                <a:effectLst/>
                <a:latin typeface="Times New Roman" panose="02020603050405020304" pitchFamily="18" charset="0"/>
                <a:ea typeface="Calibri" panose="020F0502020204030204" pitchFamily="34" charset="0"/>
                <a:cs typeface="Times New Roman" panose="02020603050405020304" pitchFamily="18" charset="0"/>
              </a:rPr>
              <a:t>In reviewing the relevant international research the major findings are analysed in terms of four core themes relating to </a:t>
            </a:r>
            <a:r>
              <a:rPr lang="en-GB" sz="2000" b="1" dirty="0">
                <a:effectLst/>
                <a:latin typeface="Times New Roman" panose="02020603050405020304" pitchFamily="18" charset="0"/>
                <a:ea typeface="Calibri" panose="020F0502020204030204" pitchFamily="34" charset="0"/>
                <a:cs typeface="Times New Roman" panose="02020603050405020304" pitchFamily="18" charset="0"/>
              </a:rPr>
              <a:t>CONSUMER DEMAND</a:t>
            </a:r>
            <a:r>
              <a:rPr lang="en-GB"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ZA" sz="2000" dirty="0">
              <a:effectLst/>
              <a:latin typeface="Times New Roman" panose="02020603050405020304" pitchFamily="18" charset="0"/>
              <a:ea typeface="Calibri" panose="020F0502020204030204" pitchFamily="34" charset="0"/>
              <a:cs typeface="Times New Roman" panose="02020603050405020304" pitchFamily="18" charset="0"/>
            </a:endParaRPr>
          </a:p>
          <a:p>
            <a:pPr lvl="1"/>
            <a:r>
              <a:rPr lang="en-GB" sz="2000" dirty="0">
                <a:effectLst/>
                <a:latin typeface="Times New Roman" panose="02020603050405020304" pitchFamily="18" charset="0"/>
                <a:ea typeface="Calibri" panose="020F0502020204030204" pitchFamily="34" charset="0"/>
                <a:cs typeface="Times New Roman" panose="02020603050405020304" pitchFamily="18" charset="0"/>
              </a:rPr>
              <a:t>Risk Perceptions and the New Tourism Psyche;</a:t>
            </a:r>
            <a:endParaRPr lang="en-ZA" sz="2000" dirty="0">
              <a:effectLst/>
              <a:latin typeface="Times New Roman" panose="02020603050405020304" pitchFamily="18" charset="0"/>
              <a:ea typeface="Calibri" panose="020F0502020204030204" pitchFamily="34" charset="0"/>
              <a:cs typeface="Times New Roman" panose="02020603050405020304" pitchFamily="18" charset="0"/>
            </a:endParaRPr>
          </a:p>
          <a:p>
            <a:pPr lvl="1"/>
            <a:r>
              <a:rPr lang="en-GB" sz="2000" dirty="0">
                <a:effectLst/>
                <a:latin typeface="Times New Roman" panose="02020603050405020304" pitchFamily="18" charset="0"/>
                <a:ea typeface="Calibri" panose="020F0502020204030204" pitchFamily="34" charset="0"/>
                <a:cs typeface="Times New Roman" panose="02020603050405020304" pitchFamily="18" charset="0"/>
              </a:rPr>
              <a:t>Travel Intentions and Changing Mobilities;</a:t>
            </a:r>
            <a:endParaRPr lang="en-ZA" sz="2000" dirty="0">
              <a:effectLst/>
              <a:latin typeface="Times New Roman" panose="02020603050405020304" pitchFamily="18" charset="0"/>
              <a:ea typeface="Calibri" panose="020F0502020204030204" pitchFamily="34" charset="0"/>
              <a:cs typeface="Times New Roman" panose="02020603050405020304" pitchFamily="18" charset="0"/>
            </a:endParaRPr>
          </a:p>
          <a:p>
            <a:pPr lvl="1"/>
            <a:r>
              <a:rPr lang="en-GB" sz="2000" dirty="0">
                <a:effectLst/>
                <a:latin typeface="Times New Roman" panose="02020603050405020304" pitchFamily="18" charset="0"/>
                <a:ea typeface="Calibri" panose="020F0502020204030204" pitchFamily="34" charset="0"/>
                <a:cs typeface="Times New Roman" panose="02020603050405020304" pitchFamily="18" charset="0"/>
              </a:rPr>
              <a:t>Travel Intentions and Changing Patterns of Demand; and</a:t>
            </a:r>
            <a:endParaRPr lang="en-ZA" sz="2000" dirty="0">
              <a:effectLst/>
              <a:latin typeface="Times New Roman" panose="02020603050405020304" pitchFamily="18" charset="0"/>
              <a:ea typeface="Calibri" panose="020F0502020204030204" pitchFamily="34" charset="0"/>
              <a:cs typeface="Times New Roman" panose="02020603050405020304" pitchFamily="18" charset="0"/>
            </a:endParaRPr>
          </a:p>
          <a:p>
            <a:pPr lvl="1">
              <a:spcAft>
                <a:spcPts val="800"/>
              </a:spcAft>
            </a:pPr>
            <a:r>
              <a:rPr lang="en-GB" sz="2000" dirty="0">
                <a:effectLst/>
                <a:latin typeface="Times New Roman" panose="02020603050405020304" pitchFamily="18" charset="0"/>
                <a:ea typeface="Calibri" panose="020F0502020204030204" pitchFamily="34" charset="0"/>
                <a:cs typeface="Times New Roman" panose="02020603050405020304" pitchFamily="18" charset="0"/>
              </a:rPr>
              <a:t>The Contactless Economy and </a:t>
            </a:r>
            <a:r>
              <a:rPr lang="en-GB" sz="2000" dirty="0" err="1">
                <a:effectLst/>
                <a:latin typeface="Times New Roman" panose="02020603050405020304" pitchFamily="18" charset="0"/>
                <a:ea typeface="Calibri" panose="020F0502020204030204" pitchFamily="34" charset="0"/>
                <a:cs typeface="Times New Roman" panose="02020603050405020304" pitchFamily="18" charset="0"/>
              </a:rPr>
              <a:t>Untact</a:t>
            </a:r>
            <a:r>
              <a:rPr lang="en-GB" sz="2000" dirty="0">
                <a:effectLst/>
                <a:latin typeface="Times New Roman" panose="02020603050405020304" pitchFamily="18" charset="0"/>
                <a:ea typeface="Calibri" panose="020F0502020204030204" pitchFamily="34" charset="0"/>
                <a:cs typeface="Times New Roman" panose="02020603050405020304" pitchFamily="18" charset="0"/>
              </a:rPr>
              <a:t> Tourism</a:t>
            </a:r>
          </a:p>
          <a:p>
            <a:pPr>
              <a:spcAft>
                <a:spcPts val="800"/>
              </a:spcAft>
            </a:pPr>
            <a:endParaRPr lang="en-GB" sz="2000" dirty="0">
              <a:latin typeface="Times New Roman" panose="02020603050405020304" pitchFamily="18" charset="0"/>
              <a:ea typeface="Calibri" panose="020F0502020204030204" pitchFamily="34" charset="0"/>
              <a:cs typeface="Times New Roman" panose="02020603050405020304" pitchFamily="18" charset="0"/>
            </a:endParaRPr>
          </a:p>
          <a:p>
            <a:pPr>
              <a:spcAft>
                <a:spcPts val="800"/>
              </a:spcAft>
            </a:pPr>
            <a:endParaRPr lang="en-ZA"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1" indent="-342900">
              <a:spcBef>
                <a:spcPts val="1200"/>
              </a:spcBef>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11961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17BCA-A747-435D-B8E3-FA02FE23A4C2}"/>
              </a:ext>
            </a:extLst>
          </p:cNvPr>
          <p:cNvSpPr>
            <a:spLocks noGrp="1"/>
          </p:cNvSpPr>
          <p:nvPr>
            <p:ph type="title"/>
          </p:nvPr>
        </p:nvSpPr>
        <p:spPr/>
        <p:txBody>
          <a:bodyPr/>
          <a:lstStyle/>
          <a:p>
            <a:r>
              <a:rPr lang="en-US" sz="4000" dirty="0">
                <a:latin typeface="Times New Roman" panose="02020603050405020304" pitchFamily="18" charset="0"/>
                <a:cs typeface="Times New Roman" panose="02020603050405020304" pitchFamily="18" charset="0"/>
              </a:rPr>
              <a:t>Risk Perceptions and the New Psyche</a:t>
            </a:r>
          </a:p>
        </p:txBody>
      </p:sp>
      <p:sp>
        <p:nvSpPr>
          <p:cNvPr id="3" name="Content Placeholder 2">
            <a:extLst>
              <a:ext uri="{FF2B5EF4-FFF2-40B4-BE49-F238E27FC236}">
                <a16:creationId xmlns:a16="http://schemas.microsoft.com/office/drawing/2014/main" id="{268665B8-77CA-40AC-9A3C-A0746DCC4BD7}"/>
              </a:ext>
            </a:extLst>
          </p:cNvPr>
          <p:cNvSpPr>
            <a:spLocks noGrp="1"/>
          </p:cNvSpPr>
          <p:nvPr>
            <p:ph idx="1"/>
          </p:nvPr>
        </p:nvSpPr>
        <p:spPr/>
        <p:txBody>
          <a:bodyPr>
            <a:noAutofit/>
          </a:bodyPr>
          <a:lstStyle/>
          <a:p>
            <a:pPr algn="just">
              <a:lnSpc>
                <a:spcPct val="100000"/>
              </a:lnSpc>
              <a:spcAft>
                <a:spcPts val="800"/>
              </a:spcAft>
            </a:pPr>
            <a:r>
              <a:rPr lang="en-GB"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Risk perception is at the core of the behaviour of travellers - defined as individuals’ perception of the probability that an action may expose them to a threat that can impact travel decisions if the perceived danger is deemed to be beyond an acceptable level. </a:t>
            </a:r>
          </a:p>
          <a:p>
            <a:pPr algn="just">
              <a:lnSpc>
                <a:spcPct val="100000"/>
              </a:lnSpc>
              <a:spcAft>
                <a:spcPts val="800"/>
              </a:spcAft>
            </a:pPr>
            <a:r>
              <a:rPr lang="en-GB"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a:t>
            </a:r>
            <a:r>
              <a:rPr lang="en-GB"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ncreased perceived risk can result in a decrease in overall tourism demand as well as changing preferences for particular forms of tourism and is obviously a key influence on consumer demand.</a:t>
            </a:r>
          </a:p>
          <a:p>
            <a:pPr algn="just">
              <a:lnSpc>
                <a:spcPct val="100000"/>
              </a:lnSpc>
              <a:spcAft>
                <a:spcPts val="800"/>
              </a:spcAft>
            </a:pPr>
            <a:r>
              <a:rPr lang="en-GB"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COVID-19 perceived risk </a:t>
            </a:r>
            <a:r>
              <a:rPr lang="en-GB"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“will reshuffle taken-for-granted determinants of tourism as we know it”</a:t>
            </a:r>
          </a:p>
          <a:p>
            <a:pPr algn="just">
              <a:lnSpc>
                <a:spcPct val="100000"/>
              </a:lnSpc>
              <a:spcAft>
                <a:spcPts val="800"/>
              </a:spcAft>
            </a:pPr>
            <a:r>
              <a:rPr lang="en-GB"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“What was previously taken for granted may not hold anymore in the COVID-19 era”(Kock et al., 2020: 2). </a:t>
            </a:r>
          </a:p>
          <a:p>
            <a:pPr algn="just">
              <a:lnSpc>
                <a:spcPct val="100000"/>
              </a:lnSpc>
              <a:spcAft>
                <a:spcPts val="800"/>
              </a:spcAft>
            </a:pPr>
            <a:r>
              <a:rPr lang="en-GB"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 crucial shift is likely to occur in tourists’ psyche”. </a:t>
            </a:r>
          </a:p>
          <a:p>
            <a:pPr algn="just">
              <a:lnSpc>
                <a:spcPct val="100000"/>
              </a:lnSpc>
              <a:spcAft>
                <a:spcPts val="800"/>
              </a:spcAft>
            </a:pPr>
            <a:r>
              <a:rPr lang="en-GB"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least five specific issues around the new tourism psyche.</a:t>
            </a:r>
            <a:endParaRPr lang="en-ZA"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800"/>
              </a:spcAft>
            </a:pPr>
            <a:endParaRPr lang="en-GB" sz="20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800"/>
              </a:spcAft>
            </a:pPr>
            <a:endParaRPr lang="en-ZA" sz="2000" dirty="0">
              <a:effectLst/>
              <a:latin typeface="Calibri" panose="020F0502020204030204" pitchFamily="34" charset="0"/>
              <a:ea typeface="Calibri" panose="020F0502020204030204" pitchFamily="34" charset="0"/>
              <a:cs typeface="Times New Roman" panose="02020603050405020304" pitchFamily="18" charset="0"/>
            </a:endParaRPr>
          </a:p>
          <a:p>
            <a:pPr marL="360000" lvl="1" indent="-360000">
              <a:lnSpc>
                <a:spcPct val="100000"/>
              </a:lnSpc>
              <a:spcBef>
                <a:spcPts val="1200"/>
              </a:spcBef>
            </a:pPr>
            <a:endParaRPr lang="en-US" dirty="0">
              <a:latin typeface="Garamond" panose="02020404030301010803" pitchFamily="18" charset="0"/>
            </a:endParaRPr>
          </a:p>
        </p:txBody>
      </p:sp>
    </p:spTree>
    <p:extLst>
      <p:ext uri="{BB962C8B-B14F-4D97-AF65-F5344CB8AC3E}">
        <p14:creationId xmlns:p14="http://schemas.microsoft.com/office/powerpoint/2010/main" val="29264578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17BCA-A747-435D-B8E3-FA02FE23A4C2}"/>
              </a:ext>
            </a:extLst>
          </p:cNvPr>
          <p:cNvSpPr>
            <a:spLocks noGrp="1"/>
          </p:cNvSpPr>
          <p:nvPr>
            <p:ph type="title"/>
          </p:nvPr>
        </p:nvSpPr>
        <p:spPr/>
        <p:txBody>
          <a:bodyPr/>
          <a:lstStyle/>
          <a:p>
            <a:r>
              <a:rPr lang="en-US" sz="4000" dirty="0">
                <a:latin typeface="Times New Roman" panose="02020603050405020304" pitchFamily="18" charset="0"/>
                <a:cs typeface="Times New Roman" panose="02020603050405020304" pitchFamily="18" charset="0"/>
              </a:rPr>
              <a:t>Risk Perceptions and the New Psyche</a:t>
            </a:r>
          </a:p>
        </p:txBody>
      </p:sp>
      <p:sp>
        <p:nvSpPr>
          <p:cNvPr id="3" name="Content Placeholder 2">
            <a:extLst>
              <a:ext uri="{FF2B5EF4-FFF2-40B4-BE49-F238E27FC236}">
                <a16:creationId xmlns:a16="http://schemas.microsoft.com/office/drawing/2014/main" id="{268665B8-77CA-40AC-9A3C-A0746DCC4BD7}"/>
              </a:ext>
            </a:extLst>
          </p:cNvPr>
          <p:cNvSpPr>
            <a:spLocks noGrp="1"/>
          </p:cNvSpPr>
          <p:nvPr>
            <p:ph idx="1"/>
          </p:nvPr>
        </p:nvSpPr>
        <p:spPr/>
        <p:txBody>
          <a:bodyPr>
            <a:noAutofit/>
          </a:bodyPr>
          <a:lstStyle/>
          <a:p>
            <a:pPr algn="just">
              <a:lnSpc>
                <a:spcPct val="100000"/>
              </a:lnSpc>
              <a:spcAft>
                <a:spcPts val="800"/>
              </a:spcAft>
            </a:pPr>
            <a:r>
              <a:rPr lang="en-GB"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First, is that exposure to a disease threat can make people more ‘collectivistic’ by giving preference to domestic over foreign travel, seeking to support their own local economy in a form of behaviour which is styled as ‘tourism ethnocentrism’. (Kock et al., 2019a: 427-428). </a:t>
            </a:r>
          </a:p>
          <a:p>
            <a:pPr algn="just">
              <a:lnSpc>
                <a:spcPct val="100000"/>
              </a:lnSpc>
              <a:spcAft>
                <a:spcPts val="800"/>
              </a:spcAft>
            </a:pPr>
            <a:r>
              <a:rPr lang="en-GB"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Second, is the ‘home-is-safer-than-abroad </a:t>
            </a:r>
            <a:r>
              <a:rPr lang="en-GB" sz="2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bias’</a:t>
            </a:r>
            <a:r>
              <a:rPr lang="en-GB"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in terms of which tourists regard their home country as a ‘safe’ destination and that “home is safe, no matter where home is” (Wolff et al., 2019). Risk aversion is higher when considering international as opposed to domestic travel and domestic travel offers a prospect of increased personal control anchored on a belief that “one is better in avoiding risks at home than in a foreign country” (Wolff et al., 2019: 6). </a:t>
            </a:r>
          </a:p>
          <a:p>
            <a:pPr algn="just">
              <a:lnSpc>
                <a:spcPct val="100000"/>
              </a:lnSpc>
              <a:spcAft>
                <a:spcPts val="800"/>
              </a:spcAft>
            </a:pPr>
            <a:r>
              <a:rPr lang="en-GB"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Three</a:t>
            </a:r>
            <a:r>
              <a:rPr lang="en-Z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certain researchers suggest that holiday travel as a form of conspicuous consumption for the prestige enhancement of individuals may shift as ‘the tourist’ might be viewed in changing public discourse as a potentially dangerous ‘infectious intruder and decrease the role of travel as a vehicle of conspicuous consumption.</a:t>
            </a:r>
            <a:endParaRPr lang="en-ZA"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0000"/>
              </a:lnSpc>
              <a:spcAft>
                <a:spcPts val="800"/>
              </a:spcAft>
              <a:buNone/>
            </a:pPr>
            <a:endParaRPr lang="en-ZA"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0000"/>
              </a:lnSpc>
              <a:spcAft>
                <a:spcPts val="800"/>
              </a:spcAft>
              <a:buFont typeface="Symbol" panose="05050102010706020507" pitchFamily="18" charset="2"/>
              <a:buChar char=""/>
            </a:pPr>
            <a:endParaRPr lang="en-GB" sz="20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0000"/>
              </a:lnSpc>
              <a:spcAft>
                <a:spcPts val="800"/>
              </a:spcAft>
              <a:buFont typeface="Symbol" panose="05050102010706020507" pitchFamily="18" charset="2"/>
              <a:buChar char=""/>
            </a:pPr>
            <a:endParaRPr lang="en-ZA" sz="2000" dirty="0">
              <a:effectLst/>
              <a:latin typeface="Calibri" panose="020F0502020204030204" pitchFamily="34" charset="0"/>
              <a:ea typeface="Calibri" panose="020F0502020204030204" pitchFamily="34" charset="0"/>
              <a:cs typeface="Times New Roman" panose="02020603050405020304" pitchFamily="18" charset="0"/>
            </a:endParaRPr>
          </a:p>
          <a:p>
            <a:pPr marL="360000" lvl="1" indent="-360000">
              <a:lnSpc>
                <a:spcPct val="100000"/>
              </a:lnSpc>
              <a:spcBef>
                <a:spcPts val="1200"/>
              </a:spcBef>
            </a:pPr>
            <a:endParaRPr lang="en-US" sz="1800" dirty="0">
              <a:latin typeface="Garamond" panose="02020404030301010803" pitchFamily="18" charset="0"/>
            </a:endParaRPr>
          </a:p>
        </p:txBody>
      </p:sp>
    </p:spTree>
    <p:extLst>
      <p:ext uri="{BB962C8B-B14F-4D97-AF65-F5344CB8AC3E}">
        <p14:creationId xmlns:p14="http://schemas.microsoft.com/office/powerpoint/2010/main" val="30196016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17BCA-A747-435D-B8E3-FA02FE23A4C2}"/>
              </a:ext>
            </a:extLst>
          </p:cNvPr>
          <p:cNvSpPr>
            <a:spLocks noGrp="1"/>
          </p:cNvSpPr>
          <p:nvPr>
            <p:ph type="title"/>
          </p:nvPr>
        </p:nvSpPr>
        <p:spPr/>
        <p:txBody>
          <a:bodyPr/>
          <a:lstStyle/>
          <a:p>
            <a:r>
              <a:rPr lang="en-US" sz="4000" dirty="0">
                <a:latin typeface="Times New Roman" panose="02020603050405020304" pitchFamily="18" charset="0"/>
                <a:cs typeface="Times New Roman" panose="02020603050405020304" pitchFamily="18" charset="0"/>
              </a:rPr>
              <a:t>Risk Perceptions and the New Psyche</a:t>
            </a:r>
          </a:p>
        </p:txBody>
      </p:sp>
      <p:sp>
        <p:nvSpPr>
          <p:cNvPr id="3" name="Content Placeholder 2">
            <a:extLst>
              <a:ext uri="{FF2B5EF4-FFF2-40B4-BE49-F238E27FC236}">
                <a16:creationId xmlns:a16="http://schemas.microsoft.com/office/drawing/2014/main" id="{268665B8-77CA-40AC-9A3C-A0746DCC4BD7}"/>
              </a:ext>
            </a:extLst>
          </p:cNvPr>
          <p:cNvSpPr>
            <a:spLocks noGrp="1"/>
          </p:cNvSpPr>
          <p:nvPr>
            <p:ph idx="1"/>
          </p:nvPr>
        </p:nvSpPr>
        <p:spPr/>
        <p:txBody>
          <a:bodyPr>
            <a:noAutofit/>
          </a:bodyPr>
          <a:lstStyle/>
          <a:p>
            <a:pPr algn="just">
              <a:lnSpc>
                <a:spcPct val="100000"/>
              </a:lnSpc>
              <a:spcAft>
                <a:spcPts val="800"/>
              </a:spcAft>
            </a:pPr>
            <a:r>
              <a:rPr lang="en-GB"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Four, COVID-19 threats make people alert of and avoiding crowded situations, a mind shift about ‘crowdedness’ that results in preferences for visits to more remote and less populated tourist areas as compared to overcrowded traditional mass tourism destinations. </a:t>
            </a:r>
          </a:p>
          <a:p>
            <a:pPr algn="just">
              <a:lnSpc>
                <a:spcPct val="100000"/>
              </a:lnSpc>
              <a:spcAft>
                <a:spcPts val="800"/>
              </a:spcAft>
            </a:pPr>
            <a:r>
              <a:rPr lang="en-GB"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Five, a critical but uncertain aspect of tourism behaviour is the extent to which COVID-19 will encourage people to become more environmentally conscious in their travel behaviour in order to counter threats posed by climate change, environmental destruction and the spread of infectious diseases.  </a:t>
            </a:r>
          </a:p>
          <a:p>
            <a:pPr algn="just">
              <a:lnSpc>
                <a:spcPct val="100000"/>
              </a:lnSpc>
              <a:spcAft>
                <a:spcPts val="800"/>
              </a:spcAft>
            </a:pPr>
            <a:r>
              <a:rPr lang="en-GB"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new tourism psyche around perceived risk underpins observed changes by international researchers </a:t>
            </a:r>
            <a:r>
              <a:rPr lang="en-Z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 consumer mobilities and patterns of demand.</a:t>
            </a:r>
            <a:endParaRPr lang="en-ZA"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800"/>
              </a:spcAft>
            </a:pPr>
            <a:endParaRPr lang="en-ZA"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0000"/>
              </a:lnSpc>
              <a:spcAft>
                <a:spcPts val="800"/>
              </a:spcAft>
              <a:buNone/>
            </a:pPr>
            <a:endParaRPr lang="en-ZA"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0000"/>
              </a:lnSpc>
              <a:spcAft>
                <a:spcPts val="800"/>
              </a:spcAft>
              <a:buFont typeface="Symbol" panose="05050102010706020507" pitchFamily="18" charset="2"/>
              <a:buChar char=""/>
            </a:pPr>
            <a:endParaRPr lang="en-GB" sz="20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0000"/>
              </a:lnSpc>
              <a:spcAft>
                <a:spcPts val="800"/>
              </a:spcAft>
              <a:buFont typeface="Symbol" panose="05050102010706020507" pitchFamily="18" charset="2"/>
              <a:buChar char=""/>
            </a:pPr>
            <a:endParaRPr lang="en-ZA" sz="2000" dirty="0">
              <a:effectLst/>
              <a:latin typeface="Calibri" panose="020F0502020204030204" pitchFamily="34" charset="0"/>
              <a:ea typeface="Calibri" panose="020F0502020204030204" pitchFamily="34" charset="0"/>
              <a:cs typeface="Times New Roman" panose="02020603050405020304" pitchFamily="18" charset="0"/>
            </a:endParaRPr>
          </a:p>
          <a:p>
            <a:pPr marL="360000" lvl="1" indent="-360000">
              <a:lnSpc>
                <a:spcPct val="100000"/>
              </a:lnSpc>
              <a:spcBef>
                <a:spcPts val="1200"/>
              </a:spcBef>
            </a:pPr>
            <a:endParaRPr lang="en-US" sz="1800" dirty="0">
              <a:latin typeface="Garamond" panose="02020404030301010803" pitchFamily="18" charset="0"/>
            </a:endParaRPr>
          </a:p>
        </p:txBody>
      </p:sp>
    </p:spTree>
    <p:extLst>
      <p:ext uri="{BB962C8B-B14F-4D97-AF65-F5344CB8AC3E}">
        <p14:creationId xmlns:p14="http://schemas.microsoft.com/office/powerpoint/2010/main" val="27387820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A32CF08-EC74-4779-A567-D0C60B8A938D}"/>
              </a:ext>
            </a:extLst>
          </p:cNvPr>
          <p:cNvSpPr>
            <a:spLocks noGrp="1"/>
          </p:cNvSpPr>
          <p:nvPr>
            <p:ph type="title"/>
          </p:nvPr>
        </p:nvSpPr>
        <p:spPr/>
        <p:txBody>
          <a:bodyPr/>
          <a:lstStyle/>
          <a:p>
            <a:r>
              <a:rPr lang="en-ZA" sz="4000" dirty="0">
                <a:latin typeface="Times New Roman" panose="02020603050405020304" pitchFamily="18" charset="0"/>
                <a:cs typeface="Times New Roman" panose="02020603050405020304" pitchFamily="18" charset="0"/>
              </a:rPr>
              <a:t>Travel Intentions and Changing Mobilities</a:t>
            </a:r>
          </a:p>
        </p:txBody>
      </p:sp>
      <p:sp>
        <p:nvSpPr>
          <p:cNvPr id="2" name="Content Placeholder 1">
            <a:extLst>
              <a:ext uri="{FF2B5EF4-FFF2-40B4-BE49-F238E27FC236}">
                <a16:creationId xmlns:a16="http://schemas.microsoft.com/office/drawing/2014/main" id="{C5FD9A4C-EDBE-4591-985A-F096CE4DC27B}"/>
              </a:ext>
            </a:extLst>
          </p:cNvPr>
          <p:cNvSpPr>
            <a:spLocks noGrp="1"/>
          </p:cNvSpPr>
          <p:nvPr>
            <p:ph idx="1"/>
          </p:nvPr>
        </p:nvSpPr>
        <p:spPr/>
        <p:txBody>
          <a:bodyPr/>
          <a:lstStyle/>
          <a:p>
            <a:pPr marL="342900" lvl="0" indent="-342900" algn="just">
              <a:lnSpc>
                <a:spcPct val="100000"/>
              </a:lnSpc>
              <a:spcAft>
                <a:spcPts val="800"/>
              </a:spcAft>
              <a:buFont typeface="Symbol" panose="05050102010706020507" pitchFamily="18" charset="2"/>
              <a:buChar char=""/>
            </a:pPr>
            <a:r>
              <a:rPr lang="en-GB" sz="2000" dirty="0">
                <a:solidFill>
                  <a:schemeClr val="tx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rPr>
              <a:t>Australia has been the focus of the most detailed investigations on changes in the planned mode of transportation with COVID-19 impacts. </a:t>
            </a:r>
          </a:p>
          <a:p>
            <a:pPr marL="342900" lvl="0" indent="-342900" algn="just">
              <a:lnSpc>
                <a:spcPct val="100000"/>
              </a:lnSpc>
              <a:spcAft>
                <a:spcPts val="800"/>
              </a:spcAft>
              <a:buFont typeface="Symbol" panose="05050102010706020507" pitchFamily="18" charset="2"/>
              <a:buChar char=""/>
            </a:pPr>
            <a:r>
              <a:rPr lang="en-GB" sz="2000" dirty="0">
                <a:solidFill>
                  <a:schemeClr val="tx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rPr>
              <a:t>The research undertaken by Flinders University (2020) revealed potential significant changes after travel restrictions are removed. The key findings (survey of 810 participants) were that the most popular choice for leisure transport was private vehicle (93%) followed (with some degree of caution) by air travel as the second most preferred mode of transportation (65.9%). </a:t>
            </a:r>
          </a:p>
          <a:p>
            <a:pPr marL="342900" lvl="0" indent="-342900" algn="just">
              <a:lnSpc>
                <a:spcPct val="100000"/>
              </a:lnSpc>
              <a:spcAft>
                <a:spcPts val="800"/>
              </a:spcAft>
              <a:buFont typeface="Symbol" panose="05050102010706020507" pitchFamily="18" charset="2"/>
              <a:buChar char=""/>
            </a:pPr>
            <a:r>
              <a:rPr lang="en-GB" sz="2000" dirty="0">
                <a:solidFill>
                  <a:schemeClr val="tx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rPr>
              <a:t>The most emphatic rejection was for future travel by cruise ships/</a:t>
            </a:r>
            <a:r>
              <a:rPr lang="en-GB" sz="2000" dirty="0" err="1">
                <a:solidFill>
                  <a:schemeClr val="tx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rPr>
              <a:t>aquamobilities</a:t>
            </a:r>
            <a:r>
              <a:rPr lang="en-GB" sz="2000" dirty="0">
                <a:solidFill>
                  <a:schemeClr val="tx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p>
          <a:p>
            <a:pPr marL="342900" lvl="0" indent="-342900" algn="just">
              <a:lnSpc>
                <a:spcPct val="100000"/>
              </a:lnSpc>
              <a:spcAft>
                <a:spcPts val="800"/>
              </a:spcAft>
              <a:buFont typeface="Symbol" panose="05050102010706020507" pitchFamily="18" charset="2"/>
              <a:buChar char=""/>
            </a:pPr>
            <a:r>
              <a:rPr lang="en-GB" sz="2000" dirty="0">
                <a:solidFill>
                  <a:schemeClr val="tx1">
                    <a:lumMod val="50000"/>
                  </a:schemeClr>
                </a:solidFill>
                <a:effectLst/>
                <a:latin typeface="Times New Roman" panose="02020603050405020304" pitchFamily="18" charset="0"/>
                <a:ea typeface="Calibri" panose="020F0502020204030204" pitchFamily="34" charset="0"/>
              </a:rPr>
              <a:t>Overall, the Australia findings point to a conclusion that domestic self-drive tourism will increase in the immediate future and emerge as the most common pursuit after travel restrictions are lifted (Flinders University, 2020).</a:t>
            </a:r>
            <a:endParaRPr lang="en-ZA" sz="2000" dirty="0">
              <a:solidFill>
                <a:schemeClr val="tx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216161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5FD9A4C-EDBE-4591-985A-F096CE4DC27B}"/>
              </a:ext>
            </a:extLst>
          </p:cNvPr>
          <p:cNvSpPr>
            <a:spLocks noGrp="1"/>
          </p:cNvSpPr>
          <p:nvPr>
            <p:ph idx="1"/>
          </p:nvPr>
        </p:nvSpPr>
        <p:spPr/>
        <p:txBody>
          <a:bodyPr/>
          <a:lstStyle/>
          <a:p>
            <a:pPr marL="342900" indent="-342900" algn="just">
              <a:lnSpc>
                <a:spcPct val="100000"/>
              </a:lnSpc>
              <a:buFont typeface="Symbol" panose="05050102010706020507" pitchFamily="18" charset="2"/>
              <a:buChar char=""/>
            </a:pPr>
            <a:r>
              <a:rPr lang="en-GB"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From multiple surveys conducted across several countries the most common findings are that consumers are pivoting away from modes of transport that involve higher perceived risks and exposure to other tourists – most notably cruise ships, air travel, as well as certain public bus and rail transport. </a:t>
            </a:r>
          </a:p>
          <a:p>
            <a:pPr marL="342900" indent="-342900" algn="just">
              <a:lnSpc>
                <a:spcPct val="100000"/>
              </a:lnSpc>
              <a:buFont typeface="Symbol" panose="05050102010706020507" pitchFamily="18" charset="2"/>
              <a:buChar char=""/>
            </a:pPr>
            <a:r>
              <a:rPr lang="en-GB"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preferred shifts are towards private forms of mobility, including private cars, rented cars and, in some countries, for campervans. The international results point to the potential close of the era of ‘</a:t>
            </a:r>
            <a:r>
              <a:rPr lang="en-GB" sz="2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aquamobilities</a:t>
            </a:r>
            <a:r>
              <a:rPr lang="en-GB"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in the form of extensive participation in cruise tourism</a:t>
            </a:r>
          </a:p>
          <a:p>
            <a:pPr marL="342900" indent="-342900" algn="just">
              <a:lnSpc>
                <a:spcPct val="100000"/>
              </a:lnSpc>
              <a:buFont typeface="Symbol" panose="05050102010706020507" pitchFamily="18" charset="2"/>
              <a:buChar char=""/>
            </a:pPr>
            <a:r>
              <a:rPr lang="en-GB"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These findings are of </a:t>
            </a:r>
            <a:r>
              <a:rPr lang="en-GB"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policy significance in terms of tourism planning and planning for the oceans economy.</a:t>
            </a:r>
            <a:endParaRPr lang="en-ZA"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Title 2">
            <a:extLst>
              <a:ext uri="{FF2B5EF4-FFF2-40B4-BE49-F238E27FC236}">
                <a16:creationId xmlns:a16="http://schemas.microsoft.com/office/drawing/2014/main" id="{3A32CF08-EC74-4779-A567-D0C60B8A938D}"/>
              </a:ext>
            </a:extLst>
          </p:cNvPr>
          <p:cNvSpPr>
            <a:spLocks noGrp="1"/>
          </p:cNvSpPr>
          <p:nvPr>
            <p:ph type="title"/>
          </p:nvPr>
        </p:nvSpPr>
        <p:spPr/>
        <p:txBody>
          <a:bodyPr/>
          <a:lstStyle/>
          <a:p>
            <a:r>
              <a:rPr lang="en-ZA" sz="4000" dirty="0">
                <a:latin typeface="Times New Roman" panose="02020603050405020304" pitchFamily="18" charset="0"/>
                <a:cs typeface="Times New Roman" panose="02020603050405020304" pitchFamily="18" charset="0"/>
              </a:rPr>
              <a:t>Travel Intentions and Changing Mobilities</a:t>
            </a:r>
          </a:p>
        </p:txBody>
      </p:sp>
      <p:sp>
        <p:nvSpPr>
          <p:cNvPr id="4" name="Text Placeholder 3">
            <a:extLst>
              <a:ext uri="{FF2B5EF4-FFF2-40B4-BE49-F238E27FC236}">
                <a16:creationId xmlns:a16="http://schemas.microsoft.com/office/drawing/2014/main" id="{E5FD4B51-EBE3-438D-8DB0-99B8549C9CF5}"/>
              </a:ext>
            </a:extLst>
          </p:cNvPr>
          <p:cNvSpPr>
            <a:spLocks noGrp="1"/>
          </p:cNvSpPr>
          <p:nvPr>
            <p:ph type="body" sz="quarter" idx="10"/>
          </p:nvPr>
        </p:nvSpPr>
        <p:spPr/>
        <p:txBody>
          <a:bodyPr/>
          <a:lstStyle/>
          <a:p>
            <a:endParaRPr lang="en-ZA" dirty="0"/>
          </a:p>
        </p:txBody>
      </p:sp>
    </p:spTree>
    <p:extLst>
      <p:ext uri="{BB962C8B-B14F-4D97-AF65-F5344CB8AC3E}">
        <p14:creationId xmlns:p14="http://schemas.microsoft.com/office/powerpoint/2010/main" val="11771931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A32CF08-EC74-4779-A567-D0C60B8A938D}"/>
              </a:ext>
            </a:extLst>
          </p:cNvPr>
          <p:cNvSpPr>
            <a:spLocks noGrp="1"/>
          </p:cNvSpPr>
          <p:nvPr>
            <p:ph type="title"/>
          </p:nvPr>
        </p:nvSpPr>
        <p:spPr/>
        <p:txBody>
          <a:bodyPr/>
          <a:lstStyle/>
          <a:p>
            <a:r>
              <a:rPr lang="en-ZA" sz="4000" dirty="0">
                <a:latin typeface="Times New Roman" panose="02020603050405020304" pitchFamily="18" charset="0"/>
                <a:cs typeface="Times New Roman" panose="02020603050405020304" pitchFamily="18" charset="0"/>
              </a:rPr>
              <a:t>Travel Intentions and Changing Demand</a:t>
            </a:r>
          </a:p>
        </p:txBody>
      </p:sp>
      <p:sp>
        <p:nvSpPr>
          <p:cNvPr id="2" name="Content Placeholder 1">
            <a:extLst>
              <a:ext uri="{FF2B5EF4-FFF2-40B4-BE49-F238E27FC236}">
                <a16:creationId xmlns:a16="http://schemas.microsoft.com/office/drawing/2014/main" id="{C5FD9A4C-EDBE-4591-985A-F096CE4DC27B}"/>
              </a:ext>
            </a:extLst>
          </p:cNvPr>
          <p:cNvSpPr>
            <a:spLocks noGrp="1"/>
          </p:cNvSpPr>
          <p:nvPr>
            <p:ph idx="1"/>
          </p:nvPr>
        </p:nvSpPr>
        <p:spPr/>
        <p:txBody>
          <a:bodyPr/>
          <a:lstStyle/>
          <a:p>
            <a:pPr marL="342900" indent="-342900" algn="just">
              <a:lnSpc>
                <a:spcPct val="100000"/>
              </a:lnSpc>
              <a:buFont typeface="Symbol" panose="05050102010706020507" pitchFamily="18" charset="2"/>
              <a:buChar char=""/>
            </a:pPr>
            <a:r>
              <a:rPr lang="en-GB"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emerging new tourism psyche together with shifting travel mobilities is resulting in new patterns of consumer demand for particular forms of tourism products and destinations. </a:t>
            </a:r>
          </a:p>
          <a:p>
            <a:pPr marL="342900" indent="-342900" algn="just">
              <a:lnSpc>
                <a:spcPct val="100000"/>
              </a:lnSpc>
              <a:buFont typeface="Symbol" panose="05050102010706020507" pitchFamily="18" charset="2"/>
              <a:buChar char=""/>
            </a:pPr>
            <a:r>
              <a:rPr lang="en-GB"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OECD and UNWTO research - the COVID-19 pandemic highlights more than ever the role of tourism in rural and remote areas which offer significant opportunities for recovery as with changes in consumer demand tourists look for less populated destinations and open-air experiences and activities. </a:t>
            </a:r>
          </a:p>
          <a:p>
            <a:pPr marL="342900" indent="-342900" algn="just">
              <a:lnSpc>
                <a:spcPct val="100000"/>
              </a:lnSpc>
              <a:buFont typeface="Symbol" panose="05050102010706020507" pitchFamily="18" charset="2"/>
              <a:buChar char=""/>
            </a:pPr>
            <a:r>
              <a:rPr lang="en-GB"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Nature-based areas, mountain tourism, ecotourism  and ‘green </a:t>
            </a:r>
            <a:r>
              <a:rPr lang="en-GB" sz="2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spaces’are</a:t>
            </a:r>
            <a:r>
              <a:rPr lang="en-GB"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projected to increase in demand.</a:t>
            </a:r>
          </a:p>
          <a:p>
            <a:pPr marL="342900" indent="-342900" algn="just">
              <a:lnSpc>
                <a:spcPct val="100000"/>
              </a:lnSpc>
              <a:buFont typeface="Symbol" panose="05050102010706020507" pitchFamily="18" charset="2"/>
              <a:buChar char=""/>
            </a:pPr>
            <a:r>
              <a:rPr lang="en-GB"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a:t>
            </a:r>
            <a:r>
              <a:rPr lang="en-ZA" sz="2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vidence</a:t>
            </a:r>
            <a:r>
              <a:rPr lang="en-Z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points to the psychological and restorative benefits of interactions with nature in terms of mental health and stress recovery thus potentially opening a large market for commercial nature tourism as a provider of ‘nature therapies’. </a:t>
            </a:r>
            <a:endParaRPr lang="en-ZA"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468416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A32CF08-EC74-4779-A567-D0C60B8A938D}"/>
              </a:ext>
            </a:extLst>
          </p:cNvPr>
          <p:cNvSpPr>
            <a:spLocks noGrp="1"/>
          </p:cNvSpPr>
          <p:nvPr>
            <p:ph type="title"/>
          </p:nvPr>
        </p:nvSpPr>
        <p:spPr/>
        <p:txBody>
          <a:bodyPr/>
          <a:lstStyle/>
          <a:p>
            <a:r>
              <a:rPr lang="en-ZA" sz="4000" dirty="0">
                <a:latin typeface="Times New Roman" panose="02020603050405020304" pitchFamily="18" charset="0"/>
                <a:cs typeface="Times New Roman" panose="02020603050405020304" pitchFamily="18" charset="0"/>
              </a:rPr>
              <a:t>Travel Intentions and Changing Demand</a:t>
            </a:r>
          </a:p>
        </p:txBody>
      </p:sp>
      <p:sp>
        <p:nvSpPr>
          <p:cNvPr id="2" name="Content Placeholder 1">
            <a:extLst>
              <a:ext uri="{FF2B5EF4-FFF2-40B4-BE49-F238E27FC236}">
                <a16:creationId xmlns:a16="http://schemas.microsoft.com/office/drawing/2014/main" id="{C5FD9A4C-EDBE-4591-985A-F096CE4DC27B}"/>
              </a:ext>
            </a:extLst>
          </p:cNvPr>
          <p:cNvSpPr>
            <a:spLocks noGrp="1"/>
          </p:cNvSpPr>
          <p:nvPr>
            <p:ph idx="1"/>
          </p:nvPr>
        </p:nvSpPr>
        <p:spPr/>
        <p:txBody>
          <a:bodyPr/>
          <a:lstStyle/>
          <a:p>
            <a:pPr algn="just">
              <a:lnSpc>
                <a:spcPct val="100000"/>
              </a:lnSpc>
              <a:spcAft>
                <a:spcPts val="800"/>
              </a:spcAft>
            </a:pPr>
            <a:r>
              <a:rPr lang="en-GB"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UNCTAD research on the blue economy points out to growth in consumer preferences also for “coastal and rural areas in a quest for contact with nature, open air and water”</a:t>
            </a:r>
            <a:endParaRPr lang="en-ZA"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800"/>
              </a:spcAft>
            </a:pPr>
            <a:r>
              <a:rPr lang="en-GB"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For urban tourism, in the short term, the travel behaviour of visitors will change making them less willing to visit crowded places or to gather in large groups. This might reduce the volume of urban tourism or potentially change the intra-city distribution of visitors allowing cities an opportunity to spread the geographical impacts of tourism and to develop a more diverse portfolio of options including off the beaten track tours in cities.  </a:t>
            </a:r>
          </a:p>
          <a:p>
            <a:pPr algn="just">
              <a:lnSpc>
                <a:spcPct val="100000"/>
              </a:lnSpc>
              <a:spcAft>
                <a:spcPts val="800"/>
              </a:spcAft>
            </a:pPr>
            <a:r>
              <a:rPr lang="en-GB"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a:t>
            </a:r>
            <a:r>
              <a:rPr lang="en-ZA" sz="2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ith</a:t>
            </a:r>
            <a:r>
              <a:rPr lang="en-Z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 consumer focus on outdoor activities and eliminating their touch with others, theme parks, casinos, large museums, exhibitions and integrated resorts are likely losers in relation to parks, beaches and rural tourism activities. </a:t>
            </a:r>
          </a:p>
          <a:p>
            <a:pPr algn="just">
              <a:lnSpc>
                <a:spcPct val="100000"/>
              </a:lnSpc>
              <a:spcAft>
                <a:spcPts val="800"/>
              </a:spcAft>
            </a:pPr>
            <a:r>
              <a:rPr lang="en-ZA" sz="20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BUT: </a:t>
            </a:r>
            <a:r>
              <a:rPr lang="en-Z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 caution must be made in terms of the sustainability of a strategy for promoting domestic tourism to revive local tourism economies in the global South because of issues of affordability of leisure tourism products by the domestic market. </a:t>
            </a:r>
            <a:endParaRPr lang="en-ZA"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lnSpc>
                <a:spcPct val="100000"/>
              </a:lnSpc>
              <a:buFont typeface="Symbol" panose="05050102010706020507" pitchFamily="18" charset="2"/>
              <a:buChar char=""/>
            </a:pPr>
            <a:endParaRPr lang="en-ZA"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43256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F843D-10B6-48D0-B6F5-10D5548F22F4}"/>
              </a:ext>
            </a:extLst>
          </p:cNvPr>
          <p:cNvSpPr>
            <a:spLocks noGrp="1"/>
          </p:cNvSpPr>
          <p:nvPr>
            <p:ph type="ctrTitle"/>
          </p:nvPr>
        </p:nvSpPr>
        <p:spPr>
          <a:xfrm>
            <a:off x="394821" y="2406400"/>
            <a:ext cx="7359650" cy="728686"/>
          </a:xfrm>
        </p:spPr>
        <p:txBody>
          <a:bodyPr/>
          <a:lstStyle/>
          <a:p>
            <a:r>
              <a:rPr lang="en-ZA" sz="4800" dirty="0">
                <a:latin typeface="Book Antiqua" panose="02040602050305030304" pitchFamily="18" charset="0"/>
              </a:rPr>
              <a:t>INTRODUCTION</a:t>
            </a:r>
          </a:p>
        </p:txBody>
      </p:sp>
    </p:spTree>
    <p:extLst>
      <p:ext uri="{BB962C8B-B14F-4D97-AF65-F5344CB8AC3E}">
        <p14:creationId xmlns:p14="http://schemas.microsoft.com/office/powerpoint/2010/main" val="15849668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3A32CF08-EC74-4779-A567-D0C60B8A938D}"/>
              </a:ext>
            </a:extLst>
          </p:cNvPr>
          <p:cNvSpPr>
            <a:spLocks noGrp="1"/>
          </p:cNvSpPr>
          <p:nvPr>
            <p:ph type="title"/>
          </p:nvPr>
        </p:nvSpPr>
        <p:spPr>
          <a:xfrm>
            <a:off x="686834" y="591344"/>
            <a:ext cx="3200400" cy="5585619"/>
          </a:xfrm>
        </p:spPr>
        <p:txBody>
          <a:bodyPr>
            <a:normAutofit/>
          </a:bodyPr>
          <a:lstStyle/>
          <a:p>
            <a:r>
              <a:rPr lang="en-ZA">
                <a:solidFill>
                  <a:srgbClr val="FFFFFF"/>
                </a:solidFill>
                <a:latin typeface="Times New Roman" panose="02020603050405020304" pitchFamily="18" charset="0"/>
                <a:cs typeface="Times New Roman" panose="02020603050405020304" pitchFamily="18" charset="0"/>
              </a:rPr>
              <a:t>The Contactless Economy and Untact Tourism</a:t>
            </a:r>
          </a:p>
        </p:txBody>
      </p:sp>
      <p:sp>
        <p:nvSpPr>
          <p:cNvPr id="29" name="Arc 28">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 name="Content Placeholder 1">
            <a:extLst>
              <a:ext uri="{FF2B5EF4-FFF2-40B4-BE49-F238E27FC236}">
                <a16:creationId xmlns:a16="http://schemas.microsoft.com/office/drawing/2014/main" id="{C5FD9A4C-EDBE-4591-985A-F096CE4DC27B}"/>
              </a:ext>
            </a:extLst>
          </p:cNvPr>
          <p:cNvSpPr>
            <a:spLocks noGrp="1"/>
          </p:cNvSpPr>
          <p:nvPr>
            <p:ph idx="1"/>
          </p:nvPr>
        </p:nvSpPr>
        <p:spPr>
          <a:xfrm>
            <a:off x="4447308" y="591344"/>
            <a:ext cx="6906491" cy="5585619"/>
          </a:xfrm>
        </p:spPr>
        <p:txBody>
          <a:bodyPr anchor="ctr">
            <a:normAutofit/>
          </a:bodyPr>
          <a:lstStyle/>
          <a:p>
            <a:pPr marL="342900" indent="-342900">
              <a:lnSpc>
                <a:spcPct val="100000"/>
              </a:lnSpc>
              <a:buFont typeface="Symbol" panose="05050102010706020507" pitchFamily="18" charset="2"/>
              <a:buChar char=""/>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A major directional change which is linked to COVID-19 and the new psyche is the shift towards what is termed ‘</a:t>
            </a:r>
            <a:r>
              <a:rPr lang="en-ZA" sz="2000" dirty="0" err="1">
                <a:effectLst/>
                <a:latin typeface="Times New Roman" panose="02020603050405020304" pitchFamily="18" charset="0"/>
                <a:ea typeface="Calibri" panose="020F0502020204030204" pitchFamily="34" charset="0"/>
                <a:cs typeface="Times New Roman" panose="02020603050405020304" pitchFamily="18" charset="0"/>
              </a:rPr>
              <a:t>untact</a:t>
            </a: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 tourism.</a:t>
            </a:r>
          </a:p>
          <a:p>
            <a:pPr marL="342900" indent="-342900">
              <a:lnSpc>
                <a:spcPct val="100000"/>
              </a:lnSpc>
              <a:buFont typeface="Symbol" panose="05050102010706020507" pitchFamily="18" charset="2"/>
              <a:buChar char=""/>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The term </a:t>
            </a:r>
            <a:r>
              <a:rPr lang="en-ZA" sz="2000" dirty="0" err="1">
                <a:effectLst/>
                <a:latin typeface="Times New Roman" panose="02020603050405020304" pitchFamily="18" charset="0"/>
                <a:ea typeface="Calibri" panose="020F0502020204030204" pitchFamily="34" charset="0"/>
                <a:cs typeface="Times New Roman" panose="02020603050405020304" pitchFamily="18" charset="0"/>
              </a:rPr>
              <a:t>untact</a:t>
            </a: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 means ‘undoing contact’ and therefore doing things without direct contact with others. It is viewed as a new customer service strategy for the digital era and linked to the contactless economy. </a:t>
            </a:r>
          </a:p>
          <a:p>
            <a:pPr marL="342900" indent="-342900">
              <a:lnSpc>
                <a:spcPct val="100000"/>
              </a:lnSpc>
              <a:buFont typeface="Symbol" panose="05050102010706020507" pitchFamily="18" charset="2"/>
              <a:buChar char=""/>
            </a:pPr>
            <a:r>
              <a:rPr lang="en-ZA" sz="2000" dirty="0" err="1">
                <a:effectLst/>
                <a:latin typeface="Times New Roman" panose="02020603050405020304" pitchFamily="18" charset="0"/>
                <a:ea typeface="Calibri" panose="020F0502020204030204" pitchFamily="34" charset="0"/>
                <a:cs typeface="Times New Roman" panose="02020603050405020304" pitchFamily="18" charset="0"/>
              </a:rPr>
              <a:t>Untact</a:t>
            </a: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 is most highly developed in Japan and Korea and gaining increasing traction in Australia. </a:t>
            </a:r>
          </a:p>
          <a:p>
            <a:pPr marL="342900" indent="-342900">
              <a:lnSpc>
                <a:spcPct val="100000"/>
              </a:lnSpc>
              <a:buFont typeface="Symbol" panose="05050102010706020507" pitchFamily="18" charset="2"/>
              <a:buChar char=""/>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Tourism enterprises are re-designing experiences (e.g. winery experiences, museum visits, tours, sports events, in-room dining and entertainment instead of hotel facilities) to feature smaller groups of tourists, outdoor activities and/or private experiences complying with social distancing and gathering restrictions and travellers’ expectations. </a:t>
            </a:r>
          </a:p>
          <a:p>
            <a:pPr marL="342900" indent="-342900">
              <a:lnSpc>
                <a:spcPct val="100000"/>
              </a:lnSpc>
              <a:buFont typeface="Symbol" panose="05050102010706020507" pitchFamily="18" charset="2"/>
              <a:buChar char=""/>
            </a:pPr>
            <a:endParaRPr lang="en-ZA"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819922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3A32CF08-EC74-4779-A567-D0C60B8A938D}"/>
              </a:ext>
            </a:extLst>
          </p:cNvPr>
          <p:cNvSpPr>
            <a:spLocks noGrp="1"/>
          </p:cNvSpPr>
          <p:nvPr>
            <p:ph type="title"/>
          </p:nvPr>
        </p:nvSpPr>
        <p:spPr>
          <a:xfrm>
            <a:off x="686834" y="591344"/>
            <a:ext cx="3200400" cy="5585619"/>
          </a:xfrm>
        </p:spPr>
        <p:txBody>
          <a:bodyPr>
            <a:normAutofit/>
          </a:bodyPr>
          <a:lstStyle/>
          <a:p>
            <a:r>
              <a:rPr lang="en-ZA">
                <a:solidFill>
                  <a:srgbClr val="FFFFFF"/>
                </a:solidFill>
                <a:latin typeface="Times New Roman" panose="02020603050405020304" pitchFamily="18" charset="0"/>
                <a:cs typeface="Times New Roman" panose="02020603050405020304" pitchFamily="18" charset="0"/>
              </a:rPr>
              <a:t>The Contactless Economy and Untact Tourism</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 name="Content Placeholder 1">
            <a:extLst>
              <a:ext uri="{FF2B5EF4-FFF2-40B4-BE49-F238E27FC236}">
                <a16:creationId xmlns:a16="http://schemas.microsoft.com/office/drawing/2014/main" id="{C5FD9A4C-EDBE-4591-985A-F096CE4DC27B}"/>
              </a:ext>
            </a:extLst>
          </p:cNvPr>
          <p:cNvSpPr>
            <a:spLocks noGrp="1"/>
          </p:cNvSpPr>
          <p:nvPr>
            <p:ph idx="1"/>
          </p:nvPr>
        </p:nvSpPr>
        <p:spPr>
          <a:xfrm>
            <a:off x="4447308" y="591344"/>
            <a:ext cx="6906491" cy="5585619"/>
          </a:xfrm>
        </p:spPr>
        <p:txBody>
          <a:bodyPr anchor="ctr">
            <a:normAutofit/>
          </a:bodyPr>
          <a:lstStyle/>
          <a:p>
            <a:pPr marL="342900" indent="-342900">
              <a:lnSpc>
                <a:spcPct val="100000"/>
              </a:lnSpc>
              <a:buFont typeface="Symbol" panose="05050102010706020507" pitchFamily="18" charset="2"/>
              <a:buChar char=""/>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The term ‘</a:t>
            </a:r>
            <a:r>
              <a:rPr lang="en-ZA" sz="2000" dirty="0" err="1">
                <a:effectLst/>
                <a:latin typeface="Times New Roman" panose="02020603050405020304" pitchFamily="18" charset="0"/>
                <a:ea typeface="Calibri" panose="020F0502020204030204" pitchFamily="34" charset="0"/>
                <a:cs typeface="Times New Roman" panose="02020603050405020304" pitchFamily="18" charset="0"/>
              </a:rPr>
              <a:t>untact</a:t>
            </a: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 tourism’ is applied to any travel destination or tourism experience which is designed to facilitate social distancing and reduce the potential spread of COVID-19. </a:t>
            </a:r>
          </a:p>
          <a:p>
            <a:pPr marL="342900" indent="-342900">
              <a:lnSpc>
                <a:spcPct val="100000"/>
              </a:lnSpc>
              <a:buFont typeface="Symbol" panose="05050102010706020507" pitchFamily="18" charset="2"/>
              <a:buChar char=""/>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Arguably, </a:t>
            </a:r>
            <a:r>
              <a:rPr lang="en-ZA" sz="2000" dirty="0" err="1">
                <a:effectLst/>
                <a:latin typeface="Times New Roman" panose="02020603050405020304" pitchFamily="18" charset="0"/>
                <a:ea typeface="Calibri" panose="020F0502020204030204" pitchFamily="34" charset="0"/>
                <a:cs typeface="Times New Roman" panose="02020603050405020304" pitchFamily="18" charset="0"/>
              </a:rPr>
              <a:t>untact</a:t>
            </a: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 tourism is an emerging  new paradigm that accommodates individuals’ need to minimize their perceived risks as well as satisfy their need to travel. </a:t>
            </a:r>
          </a:p>
          <a:p>
            <a:pPr marL="342900" indent="-342900">
              <a:lnSpc>
                <a:spcPct val="100000"/>
              </a:lnSpc>
              <a:buFont typeface="Symbol" panose="05050102010706020507" pitchFamily="18" charset="2"/>
              <a:buChar char=""/>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It is not the mere removal of service encounters but, in fact, could be a premium service based on a high level of customization. </a:t>
            </a:r>
          </a:p>
          <a:p>
            <a:pPr marL="342900" indent="-342900">
              <a:lnSpc>
                <a:spcPct val="100000"/>
              </a:lnSpc>
              <a:buFont typeface="Symbol" panose="05050102010706020507" pitchFamily="18" charset="2"/>
              <a:buChar char=""/>
            </a:pPr>
            <a:r>
              <a:rPr lang="en-ZA" sz="2000" dirty="0" err="1">
                <a:effectLst/>
                <a:latin typeface="Times New Roman" panose="02020603050405020304" pitchFamily="18" charset="0"/>
                <a:ea typeface="Calibri" panose="020F0502020204030204" pitchFamily="34" charset="0"/>
                <a:cs typeface="Times New Roman" panose="02020603050405020304" pitchFamily="18" charset="0"/>
              </a:rPr>
              <a:t>Untact</a:t>
            </a: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 must be understood as a health-protective behaviour aimed at minimizing human contact and therefore to cope with COVID-19 risk perceptions. </a:t>
            </a:r>
          </a:p>
          <a:p>
            <a:pPr marL="342900" indent="-342900">
              <a:lnSpc>
                <a:spcPct val="100000"/>
              </a:lnSpc>
              <a:buFont typeface="Symbol" panose="05050102010706020507" pitchFamily="18" charset="2"/>
              <a:buChar char=""/>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It offers opportunities for enacting policy interventions to shape tourism sector supply and demand.</a:t>
            </a:r>
          </a:p>
          <a:p>
            <a:pPr marL="342900" indent="-342900">
              <a:lnSpc>
                <a:spcPct val="100000"/>
              </a:lnSpc>
              <a:buFont typeface="Symbol" panose="05050102010706020507" pitchFamily="18" charset="2"/>
              <a:buChar char=""/>
            </a:pPr>
            <a:endParaRPr lang="en-ZA"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260868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7CA28-4637-4DD0-B70C-A97CF2F2C7D0}"/>
              </a:ext>
            </a:extLst>
          </p:cNvPr>
          <p:cNvSpPr>
            <a:spLocks noGrp="1"/>
          </p:cNvSpPr>
          <p:nvPr>
            <p:ph type="ctrTitle"/>
          </p:nvPr>
        </p:nvSpPr>
        <p:spPr>
          <a:xfrm>
            <a:off x="394821" y="2453901"/>
            <a:ext cx="10800048" cy="1830716"/>
          </a:xfrm>
        </p:spPr>
        <p:txBody>
          <a:bodyPr/>
          <a:lstStyle/>
          <a:p>
            <a:r>
              <a:rPr lang="en-ZA" sz="4800" dirty="0">
                <a:latin typeface="Times New Roman" panose="02020603050405020304" pitchFamily="18" charset="0"/>
                <a:cs typeface="Times New Roman" panose="02020603050405020304" pitchFamily="18" charset="0"/>
              </a:rPr>
              <a:t>RECOMMENDATIONS</a:t>
            </a:r>
          </a:p>
        </p:txBody>
      </p:sp>
    </p:spTree>
    <p:extLst>
      <p:ext uri="{BB962C8B-B14F-4D97-AF65-F5344CB8AC3E}">
        <p14:creationId xmlns:p14="http://schemas.microsoft.com/office/powerpoint/2010/main" val="38358356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C82CC86-2C4A-4110-80BA-85D2831FBB2C}"/>
              </a:ext>
            </a:extLst>
          </p:cNvPr>
          <p:cNvSpPr>
            <a:spLocks noGrp="1"/>
          </p:cNvSpPr>
          <p:nvPr>
            <p:ph idx="1"/>
          </p:nvPr>
        </p:nvSpPr>
        <p:spPr/>
        <p:txBody>
          <a:bodyPr/>
          <a:lstStyle/>
          <a:p>
            <a:pPr marL="228600" algn="just">
              <a:lnSpc>
                <a:spcPct val="100000"/>
              </a:lnSpc>
              <a:spcAft>
                <a:spcPts val="800"/>
              </a:spcAft>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As it is inevitable that the importance of automobilities will increase in South Africa </a:t>
            </a:r>
            <a:r>
              <a:rPr lang="en-ZA" sz="2000" b="1" dirty="0">
                <a:effectLst/>
                <a:latin typeface="Times New Roman" panose="02020603050405020304" pitchFamily="18" charset="0"/>
                <a:ea typeface="Calibri" panose="020F0502020204030204" pitchFamily="34" charset="0"/>
                <a:cs typeface="Times New Roman" panose="02020603050405020304" pitchFamily="18" charset="0"/>
              </a:rPr>
              <a:t>it is recommended that the Department of Tourism recognise the potential growth of drive tourism and initiate a set of policy interventions to support a window of opportunity that exists currently for supporting this particular form of domestic tourism.</a:t>
            </a: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 Key initiatives would include revisiting tourism route planning, enhancing signage, improving local governments awareness of its importance, and working with the Department of Transport on improving road infrastructure and regarding all measures around road safety and road accident prevention.</a:t>
            </a:r>
          </a:p>
          <a:p>
            <a:pPr marL="228600" algn="just">
              <a:lnSpc>
                <a:spcPct val="100000"/>
              </a:lnSpc>
              <a:spcAft>
                <a:spcPts val="800"/>
              </a:spcAft>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It is evident that opportunities exist for addressing the uneven geographical spread of tourism through domestic drive tourism as tourists in the COVID environment seek out less crowded places. Therefore, </a:t>
            </a:r>
            <a:r>
              <a:rPr lang="en-ZA" sz="2000" b="1" dirty="0">
                <a:effectLst/>
                <a:latin typeface="Times New Roman" panose="02020603050405020304" pitchFamily="18" charset="0"/>
                <a:ea typeface="Calibri" panose="020F0502020204030204" pitchFamily="34" charset="0"/>
                <a:cs typeface="Times New Roman" panose="02020603050405020304" pitchFamily="18" charset="0"/>
              </a:rPr>
              <a:t>it is recommended that the Department of Tourism improve the awareness of local governments in rural and remote areas – most especially those with tourism products around nature tourism – of a vital window of opportunity to market those attractions around ‘natural open space’, ‘tranquillity’ and ‘seclusion’ to potential domestic tourists. </a:t>
            </a:r>
            <a:endParaRPr lang="en-ZA"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101600" indent="0" algn="just">
              <a:lnSpc>
                <a:spcPct val="100000"/>
              </a:lnSpc>
              <a:buNone/>
            </a:pPr>
            <a:endParaRPr lang="en-ZA"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Title 2">
            <a:extLst>
              <a:ext uri="{FF2B5EF4-FFF2-40B4-BE49-F238E27FC236}">
                <a16:creationId xmlns:a16="http://schemas.microsoft.com/office/drawing/2014/main" id="{2FE79061-9C9E-401E-BCAC-ECAA27BB3FA3}"/>
              </a:ext>
            </a:extLst>
          </p:cNvPr>
          <p:cNvSpPr>
            <a:spLocks noGrp="1"/>
          </p:cNvSpPr>
          <p:nvPr>
            <p:ph type="title"/>
          </p:nvPr>
        </p:nvSpPr>
        <p:spPr/>
        <p:txBody>
          <a:bodyPr/>
          <a:lstStyle/>
          <a:p>
            <a:r>
              <a:rPr lang="en-ZA" sz="4000" dirty="0">
                <a:latin typeface="Times New Roman" panose="02020603050405020304" pitchFamily="18" charset="0"/>
                <a:cs typeface="Times New Roman" panose="02020603050405020304" pitchFamily="18" charset="0"/>
              </a:rPr>
              <a:t>Recommendations: Demand-Side</a:t>
            </a:r>
          </a:p>
        </p:txBody>
      </p:sp>
      <p:sp>
        <p:nvSpPr>
          <p:cNvPr id="4" name="Text Placeholder 3">
            <a:extLst>
              <a:ext uri="{FF2B5EF4-FFF2-40B4-BE49-F238E27FC236}">
                <a16:creationId xmlns:a16="http://schemas.microsoft.com/office/drawing/2014/main" id="{461B7236-C8EC-4055-97B9-C89A75BEF1F7}"/>
              </a:ext>
            </a:extLst>
          </p:cNvPr>
          <p:cNvSpPr>
            <a:spLocks noGrp="1"/>
          </p:cNvSpPr>
          <p:nvPr>
            <p:ph type="body" sz="quarter" idx="10"/>
          </p:nvPr>
        </p:nvSpPr>
        <p:spPr/>
        <p:txBody>
          <a:bodyPr/>
          <a:lstStyle/>
          <a:p>
            <a:endParaRPr lang="en-ZA"/>
          </a:p>
        </p:txBody>
      </p:sp>
    </p:spTree>
    <p:extLst>
      <p:ext uri="{BB962C8B-B14F-4D97-AF65-F5344CB8AC3E}">
        <p14:creationId xmlns:p14="http://schemas.microsoft.com/office/powerpoint/2010/main" val="7503645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C82CC86-2C4A-4110-80BA-85D2831FBB2C}"/>
              </a:ext>
            </a:extLst>
          </p:cNvPr>
          <p:cNvSpPr>
            <a:spLocks noGrp="1"/>
          </p:cNvSpPr>
          <p:nvPr>
            <p:ph idx="1"/>
          </p:nvPr>
        </p:nvSpPr>
        <p:spPr/>
        <p:txBody>
          <a:bodyPr/>
          <a:lstStyle/>
          <a:p>
            <a:pPr algn="just">
              <a:lnSpc>
                <a:spcPct val="100000"/>
              </a:lnSpc>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The inevitable expansion of tourism in pristine environments such as South Africa’s national parks and nature reserves will result in particular challenges for protected areas. In this regard </a:t>
            </a:r>
            <a:r>
              <a:rPr lang="en-ZA" sz="2000" b="1" dirty="0">
                <a:effectLst/>
                <a:latin typeface="Times New Roman" panose="02020603050405020304" pitchFamily="18" charset="0"/>
                <a:ea typeface="Calibri" panose="020F0502020204030204" pitchFamily="34" charset="0"/>
                <a:cs typeface="Times New Roman" panose="02020603050405020304" pitchFamily="18" charset="0"/>
              </a:rPr>
              <a:t>it is recommended that the Department of Tourism launch a monitoring study of the impacts of potential expansion of domestic tourism flows into protected areas especially in terms of ensuring their long-term sustainability as spaces for improving physical and emotional wellness and mental health.</a:t>
            </a: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00000"/>
              </a:lnSpc>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As the demand for visits to national parks, green spaces and ‘tourism in nature’ will increase because of physiological and psychological benefits and improvement of mental health real opportunities exist for the expansion of commercial nature tourism as a provider of nature therapies. </a:t>
            </a:r>
            <a:r>
              <a:rPr lang="en-ZA" sz="2000" b="1" dirty="0">
                <a:effectLst/>
                <a:latin typeface="Times New Roman" panose="02020603050405020304" pitchFamily="18" charset="0"/>
                <a:ea typeface="Calibri" panose="020F0502020204030204" pitchFamily="34" charset="0"/>
                <a:cs typeface="Times New Roman" panose="02020603050405020304" pitchFamily="18" charset="0"/>
              </a:rPr>
              <a:t>It is recommended that the Department of Tourism launch a research investigation into the experiential components and commercial design for different market segments of such nature forms of tourism.</a:t>
            </a: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 </a:t>
            </a:r>
          </a:p>
          <a:p>
            <a:pPr>
              <a:lnSpc>
                <a:spcPct val="100000"/>
              </a:lnSpc>
            </a:pPr>
            <a:endParaRPr lang="en-ZA" sz="2400" dirty="0">
              <a:latin typeface="Times New Roman" panose="02020603050405020304" pitchFamily="18" charset="0"/>
              <a:cs typeface="Times New Roman" panose="02020603050405020304" pitchFamily="18" charset="0"/>
            </a:endParaRPr>
          </a:p>
          <a:p>
            <a:pPr>
              <a:lnSpc>
                <a:spcPct val="100000"/>
              </a:lnSpc>
            </a:pPr>
            <a:endParaRPr lang="en-ZA" sz="2000" dirty="0">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2FE79061-9C9E-401E-BCAC-ECAA27BB3FA3}"/>
              </a:ext>
            </a:extLst>
          </p:cNvPr>
          <p:cNvSpPr>
            <a:spLocks noGrp="1"/>
          </p:cNvSpPr>
          <p:nvPr>
            <p:ph type="title"/>
          </p:nvPr>
        </p:nvSpPr>
        <p:spPr/>
        <p:txBody>
          <a:bodyPr/>
          <a:lstStyle/>
          <a:p>
            <a:r>
              <a:rPr lang="en-ZA" sz="4000" dirty="0">
                <a:latin typeface="Times New Roman" panose="02020603050405020304" pitchFamily="18" charset="0"/>
                <a:cs typeface="Times New Roman" panose="02020603050405020304" pitchFamily="18" charset="0"/>
              </a:rPr>
              <a:t>Recommendations: Demand-Side</a:t>
            </a:r>
          </a:p>
        </p:txBody>
      </p:sp>
      <p:sp>
        <p:nvSpPr>
          <p:cNvPr id="4" name="Text Placeholder 3">
            <a:extLst>
              <a:ext uri="{FF2B5EF4-FFF2-40B4-BE49-F238E27FC236}">
                <a16:creationId xmlns:a16="http://schemas.microsoft.com/office/drawing/2014/main" id="{461B7236-C8EC-4055-97B9-C89A75BEF1F7}"/>
              </a:ext>
            </a:extLst>
          </p:cNvPr>
          <p:cNvSpPr>
            <a:spLocks noGrp="1"/>
          </p:cNvSpPr>
          <p:nvPr>
            <p:ph type="body" sz="quarter" idx="10"/>
          </p:nvPr>
        </p:nvSpPr>
        <p:spPr/>
        <p:txBody>
          <a:bodyPr/>
          <a:lstStyle/>
          <a:p>
            <a:endParaRPr lang="en-ZA"/>
          </a:p>
        </p:txBody>
      </p:sp>
    </p:spTree>
    <p:extLst>
      <p:ext uri="{BB962C8B-B14F-4D97-AF65-F5344CB8AC3E}">
        <p14:creationId xmlns:p14="http://schemas.microsoft.com/office/powerpoint/2010/main" val="8724355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C82CC86-2C4A-4110-80BA-85D2831FBB2C}"/>
              </a:ext>
            </a:extLst>
          </p:cNvPr>
          <p:cNvSpPr>
            <a:spLocks noGrp="1"/>
          </p:cNvSpPr>
          <p:nvPr>
            <p:ph idx="1"/>
          </p:nvPr>
        </p:nvSpPr>
        <p:spPr/>
        <p:txBody>
          <a:bodyPr/>
          <a:lstStyle/>
          <a:p>
            <a:pPr algn="just">
              <a:lnSpc>
                <a:spcPct val="100000"/>
              </a:lnSpc>
            </a:pPr>
            <a:r>
              <a:rPr lang="en-GB" sz="2000" dirty="0">
                <a:effectLst/>
                <a:latin typeface="Times New Roman" panose="02020603050405020304" pitchFamily="18" charset="0"/>
                <a:ea typeface="Calibri" panose="020F0502020204030204" pitchFamily="34" charset="0"/>
                <a:cs typeface="Times New Roman" panose="02020603050405020304" pitchFamily="18" charset="0"/>
              </a:rPr>
              <a:t>For city tourism the potential shifts in the travel behaviour of visitors offers opportunities to change the intra-city spatial distribution from major attractions to less visited areas. Such a development could be positive as it provides areas with new options for value creation and even allow cities to develop a more diversified portfolio of tourism products. It is recommended therefore </a:t>
            </a:r>
            <a:r>
              <a:rPr lang="en-GB" sz="2000" b="1" dirty="0">
                <a:effectLst/>
                <a:latin typeface="Times New Roman" panose="02020603050405020304" pitchFamily="18" charset="0"/>
                <a:ea typeface="Calibri" panose="020F0502020204030204" pitchFamily="34" charset="0"/>
                <a:cs typeface="Times New Roman" panose="02020603050405020304" pitchFamily="18" charset="0"/>
              </a:rPr>
              <a:t>the Department of Tourism launch an investigation into opportunities to develop new products such as creative tourism and off the beaten track tours in order to support the visitor economy of cities as well as increase the geographic spread of tourism impacts in South Africa’s major cities.</a:t>
            </a:r>
            <a:endParaRPr lang="en-ZA"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800"/>
              </a:spcAft>
            </a:pPr>
            <a:r>
              <a:rPr lang="en-GB" sz="2000" dirty="0">
                <a:effectLst/>
                <a:latin typeface="Times New Roman" panose="02020603050405020304" pitchFamily="18" charset="0"/>
                <a:ea typeface="Calibri" panose="020F0502020204030204" pitchFamily="34" charset="0"/>
                <a:cs typeface="Times New Roman" panose="02020603050405020304" pitchFamily="18" charset="0"/>
              </a:rPr>
              <a:t>In relation to popular tourism attractions – whether in cities or national parks – it is recommended that </a:t>
            </a:r>
            <a:r>
              <a:rPr lang="en-GB" sz="2000" b="1" dirty="0">
                <a:effectLst/>
                <a:latin typeface="Times New Roman" panose="02020603050405020304" pitchFamily="18" charset="0"/>
                <a:ea typeface="Calibri" panose="020F0502020204030204" pitchFamily="34" charset="0"/>
                <a:cs typeface="Times New Roman" panose="02020603050405020304" pitchFamily="18" charset="0"/>
              </a:rPr>
              <a:t>the Department of Tourism support the installation of technologies flexible tourism demand management </a:t>
            </a:r>
            <a:r>
              <a:rPr lang="en-GB" sz="2000" dirty="0">
                <a:effectLst/>
                <a:latin typeface="Times New Roman" panose="02020603050405020304" pitchFamily="18" charset="0"/>
                <a:ea typeface="Calibri" panose="020F0502020204030204" pitchFamily="34" charset="0"/>
                <a:cs typeface="Times New Roman" panose="02020603050405020304" pitchFamily="18" charset="0"/>
              </a:rPr>
              <a:t>for gathering real-time data in order to enact control measures to minimize congestion  and to maximise social distancing. </a:t>
            </a:r>
            <a:endParaRPr lang="en-ZA"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0000"/>
              </a:lnSpc>
            </a:pPr>
            <a:endParaRPr lang="en-ZA" sz="2400" dirty="0">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2FE79061-9C9E-401E-BCAC-ECAA27BB3FA3}"/>
              </a:ext>
            </a:extLst>
          </p:cNvPr>
          <p:cNvSpPr>
            <a:spLocks noGrp="1"/>
          </p:cNvSpPr>
          <p:nvPr>
            <p:ph type="title"/>
          </p:nvPr>
        </p:nvSpPr>
        <p:spPr/>
        <p:txBody>
          <a:bodyPr/>
          <a:lstStyle/>
          <a:p>
            <a:r>
              <a:rPr lang="en-ZA" sz="4000" dirty="0">
                <a:latin typeface="Times New Roman" panose="02020603050405020304" pitchFamily="18" charset="0"/>
                <a:cs typeface="Times New Roman" panose="02020603050405020304" pitchFamily="18" charset="0"/>
              </a:rPr>
              <a:t>Recommendations: Demand-Side</a:t>
            </a:r>
          </a:p>
        </p:txBody>
      </p:sp>
      <p:sp>
        <p:nvSpPr>
          <p:cNvPr id="4" name="Text Placeholder 3">
            <a:extLst>
              <a:ext uri="{FF2B5EF4-FFF2-40B4-BE49-F238E27FC236}">
                <a16:creationId xmlns:a16="http://schemas.microsoft.com/office/drawing/2014/main" id="{461B7236-C8EC-4055-97B9-C89A75BEF1F7}"/>
              </a:ext>
            </a:extLst>
          </p:cNvPr>
          <p:cNvSpPr>
            <a:spLocks noGrp="1"/>
          </p:cNvSpPr>
          <p:nvPr>
            <p:ph type="body" sz="quarter" idx="10"/>
          </p:nvPr>
        </p:nvSpPr>
        <p:spPr/>
        <p:txBody>
          <a:bodyPr/>
          <a:lstStyle/>
          <a:p>
            <a:endParaRPr lang="en-ZA"/>
          </a:p>
        </p:txBody>
      </p:sp>
    </p:spTree>
    <p:extLst>
      <p:ext uri="{BB962C8B-B14F-4D97-AF65-F5344CB8AC3E}">
        <p14:creationId xmlns:p14="http://schemas.microsoft.com/office/powerpoint/2010/main" val="14115353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C82CC86-2C4A-4110-80BA-85D2831FBB2C}"/>
              </a:ext>
            </a:extLst>
          </p:cNvPr>
          <p:cNvSpPr>
            <a:spLocks noGrp="1"/>
          </p:cNvSpPr>
          <p:nvPr>
            <p:ph idx="1"/>
          </p:nvPr>
        </p:nvSpPr>
        <p:spPr/>
        <p:txBody>
          <a:bodyPr/>
          <a:lstStyle/>
          <a:p>
            <a:pPr algn="just">
              <a:lnSpc>
                <a:spcPct val="100000"/>
              </a:lnSpc>
              <a:spcAft>
                <a:spcPts val="800"/>
              </a:spcAft>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As ‘</a:t>
            </a:r>
            <a:r>
              <a:rPr lang="en-ZA" sz="2000" dirty="0" err="1">
                <a:effectLst/>
                <a:latin typeface="Times New Roman" panose="02020603050405020304" pitchFamily="18" charset="0"/>
                <a:ea typeface="Calibri" panose="020F0502020204030204" pitchFamily="34" charset="0"/>
                <a:cs typeface="Times New Roman" panose="02020603050405020304" pitchFamily="18" charset="0"/>
              </a:rPr>
              <a:t>aquamobilities</a:t>
            </a: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 in the form of cruise tourism appear unlikely to regain their pre-COVID-19 popularity </a:t>
            </a:r>
            <a:r>
              <a:rPr lang="en-ZA" sz="2000" b="1" dirty="0">
                <a:effectLst/>
                <a:latin typeface="Times New Roman" panose="02020603050405020304" pitchFamily="18" charset="0"/>
                <a:ea typeface="Calibri" panose="020F0502020204030204" pitchFamily="34" charset="0"/>
                <a:cs typeface="Times New Roman" panose="02020603050405020304" pitchFamily="18" charset="0"/>
              </a:rPr>
              <a:t>it is recommended that the Department of Tourism liaise with other government departments involved in Operation Phakisa and the Oceans Economy in order to urge the abandonment of plans for building new cruise ship terminals</a:t>
            </a: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 In addition, it is recommended the Department of Tourism revisit its Coastal and Marine Tourism Strategy which feeds into planning frameworks around the Oceans Economy.   </a:t>
            </a:r>
          </a:p>
          <a:p>
            <a:pPr algn="just">
              <a:lnSpc>
                <a:spcPct val="100000"/>
              </a:lnSpc>
              <a:spcAft>
                <a:spcPts val="800"/>
              </a:spcAft>
            </a:pPr>
            <a:r>
              <a:rPr lang="en-ZA" sz="2000" dirty="0">
                <a:latin typeface="Times New Roman" panose="02020603050405020304" pitchFamily="18" charset="0"/>
                <a:ea typeface="Calibri" panose="020F0502020204030204" pitchFamily="34" charset="0"/>
                <a:cs typeface="Times New Roman" panose="02020603050405020304" pitchFamily="18" charset="0"/>
              </a:rPr>
              <a:t>F</a:t>
            </a: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or re-igniting the future flows of international tourism</a:t>
            </a:r>
            <a:r>
              <a:rPr lang="en-ZA" sz="2000" b="1" dirty="0">
                <a:effectLst/>
                <a:latin typeface="Times New Roman" panose="02020603050405020304" pitchFamily="18" charset="0"/>
                <a:ea typeface="Calibri" panose="020F0502020204030204" pitchFamily="34" charset="0"/>
                <a:cs typeface="Times New Roman" panose="02020603050405020304" pitchFamily="18" charset="0"/>
              </a:rPr>
              <a:t> with a view to promoting a movement towards ‘</a:t>
            </a:r>
            <a:r>
              <a:rPr lang="en-ZA" sz="2000" b="1" dirty="0" err="1">
                <a:effectLst/>
                <a:latin typeface="Times New Roman" panose="02020603050405020304" pitchFamily="18" charset="0"/>
                <a:ea typeface="Calibri" panose="020F0502020204030204" pitchFamily="34" charset="0"/>
                <a:cs typeface="Times New Roman" panose="02020603050405020304" pitchFamily="18" charset="0"/>
              </a:rPr>
              <a:t>untact</a:t>
            </a:r>
            <a:r>
              <a:rPr lang="en-ZA" sz="2000" b="1" dirty="0">
                <a:effectLst/>
                <a:latin typeface="Times New Roman" panose="02020603050405020304" pitchFamily="18" charset="0"/>
                <a:ea typeface="Calibri" panose="020F0502020204030204" pitchFamily="34" charset="0"/>
                <a:cs typeface="Times New Roman" panose="02020603050405020304" pitchFamily="18" charset="0"/>
              </a:rPr>
              <a:t> tourism’ in South Africa</a:t>
            </a: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ZA" sz="2000" b="1" dirty="0">
                <a:effectLst/>
                <a:latin typeface="Times New Roman" panose="02020603050405020304" pitchFamily="18" charset="0"/>
                <a:ea typeface="Calibri" panose="020F0502020204030204" pitchFamily="34" charset="0"/>
                <a:cs typeface="Times New Roman" panose="02020603050405020304" pitchFamily="18" charset="0"/>
              </a:rPr>
              <a:t>it is recommended that the Department of Tourism expand the awareness of tourism businesses and of local governments of the potential and importance of best practices relating to safety and cleanliness, the growth of the contactless economy, and foster an ecosystem of tourism services centred around the concept of </a:t>
            </a:r>
            <a:r>
              <a:rPr lang="en-ZA" sz="2000" b="1" dirty="0" err="1">
                <a:effectLst/>
                <a:latin typeface="Times New Roman" panose="02020603050405020304" pitchFamily="18" charset="0"/>
                <a:ea typeface="Calibri" panose="020F0502020204030204" pitchFamily="34" charset="0"/>
                <a:cs typeface="Times New Roman" panose="02020603050405020304" pitchFamily="18" charset="0"/>
              </a:rPr>
              <a:t>untact</a:t>
            </a:r>
            <a:endParaRPr lang="en-ZA" sz="2400" dirty="0">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2FE79061-9C9E-401E-BCAC-ECAA27BB3FA3}"/>
              </a:ext>
            </a:extLst>
          </p:cNvPr>
          <p:cNvSpPr>
            <a:spLocks noGrp="1"/>
          </p:cNvSpPr>
          <p:nvPr>
            <p:ph type="title"/>
          </p:nvPr>
        </p:nvSpPr>
        <p:spPr/>
        <p:txBody>
          <a:bodyPr/>
          <a:lstStyle/>
          <a:p>
            <a:r>
              <a:rPr lang="en-ZA" sz="4000" dirty="0">
                <a:latin typeface="Times New Roman" panose="02020603050405020304" pitchFamily="18" charset="0"/>
                <a:cs typeface="Times New Roman" panose="02020603050405020304" pitchFamily="18" charset="0"/>
              </a:rPr>
              <a:t>Recommendations: Demand-Side</a:t>
            </a:r>
          </a:p>
        </p:txBody>
      </p:sp>
      <p:sp>
        <p:nvSpPr>
          <p:cNvPr id="4" name="Text Placeholder 3">
            <a:extLst>
              <a:ext uri="{FF2B5EF4-FFF2-40B4-BE49-F238E27FC236}">
                <a16:creationId xmlns:a16="http://schemas.microsoft.com/office/drawing/2014/main" id="{461B7236-C8EC-4055-97B9-C89A75BEF1F7}"/>
              </a:ext>
            </a:extLst>
          </p:cNvPr>
          <p:cNvSpPr>
            <a:spLocks noGrp="1"/>
          </p:cNvSpPr>
          <p:nvPr>
            <p:ph type="body" sz="quarter" idx="10"/>
          </p:nvPr>
        </p:nvSpPr>
        <p:spPr/>
        <p:txBody>
          <a:bodyPr/>
          <a:lstStyle/>
          <a:p>
            <a:endParaRPr lang="en-ZA"/>
          </a:p>
        </p:txBody>
      </p:sp>
    </p:spTree>
    <p:extLst>
      <p:ext uri="{BB962C8B-B14F-4D97-AF65-F5344CB8AC3E}">
        <p14:creationId xmlns:p14="http://schemas.microsoft.com/office/powerpoint/2010/main" val="11680404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168F2-4230-43C1-914F-499A0159175C}"/>
              </a:ext>
            </a:extLst>
          </p:cNvPr>
          <p:cNvSpPr>
            <a:spLocks noGrp="1"/>
          </p:cNvSpPr>
          <p:nvPr>
            <p:ph type="ctrTitle"/>
          </p:nvPr>
        </p:nvSpPr>
        <p:spPr>
          <a:xfrm>
            <a:off x="394821" y="2310210"/>
            <a:ext cx="7359650" cy="450338"/>
          </a:xfrm>
        </p:spPr>
        <p:txBody>
          <a:bodyPr/>
          <a:lstStyle/>
          <a:p>
            <a:r>
              <a:rPr lang="en-ZA" sz="4800" dirty="0">
                <a:latin typeface="Times New Roman" panose="02020603050405020304" pitchFamily="18" charset="0"/>
                <a:cs typeface="Times New Roman" panose="02020603050405020304" pitchFamily="18" charset="0"/>
              </a:rPr>
              <a:t>Findings on The Supply Side Analysis</a:t>
            </a:r>
          </a:p>
        </p:txBody>
      </p:sp>
    </p:spTree>
    <p:extLst>
      <p:ext uri="{BB962C8B-B14F-4D97-AF65-F5344CB8AC3E}">
        <p14:creationId xmlns:p14="http://schemas.microsoft.com/office/powerpoint/2010/main" val="19264173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itle 2">
            <a:extLst>
              <a:ext uri="{FF2B5EF4-FFF2-40B4-BE49-F238E27FC236}">
                <a16:creationId xmlns:a16="http://schemas.microsoft.com/office/drawing/2014/main" id="{FF208611-7FB1-4BBA-99C5-1DB400BBDDF1}"/>
              </a:ext>
            </a:extLst>
          </p:cNvPr>
          <p:cNvSpPr>
            <a:spLocks noGrp="1"/>
          </p:cNvSpPr>
          <p:nvPr>
            <p:ph type="title"/>
          </p:nvPr>
        </p:nvSpPr>
        <p:spPr>
          <a:xfrm>
            <a:off x="838200" y="365125"/>
            <a:ext cx="10515600" cy="1325563"/>
          </a:xfrm>
        </p:spPr>
        <p:txBody>
          <a:bodyPr>
            <a:normAutofit/>
          </a:bodyPr>
          <a:lstStyle/>
          <a:p>
            <a:r>
              <a:rPr lang="en-ZA">
                <a:latin typeface="Times New Roman" panose="02020603050405020304" pitchFamily="18" charset="0"/>
                <a:cs typeface="Times New Roman" panose="02020603050405020304" pitchFamily="18" charset="0"/>
              </a:rPr>
              <a:t>The Supply Side Study</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 name="Content Placeholder 1">
            <a:extLst>
              <a:ext uri="{FF2B5EF4-FFF2-40B4-BE49-F238E27FC236}">
                <a16:creationId xmlns:a16="http://schemas.microsoft.com/office/drawing/2014/main" id="{768722EC-3E50-44C8-A81A-33D50E7E6CE5}"/>
              </a:ext>
            </a:extLst>
          </p:cNvPr>
          <p:cNvSpPr>
            <a:spLocks noGrp="1"/>
          </p:cNvSpPr>
          <p:nvPr>
            <p:ph idx="1"/>
          </p:nvPr>
        </p:nvSpPr>
        <p:spPr>
          <a:xfrm>
            <a:off x="838200" y="1825625"/>
            <a:ext cx="10515600" cy="4351338"/>
          </a:xfrm>
        </p:spPr>
        <p:txBody>
          <a:bodyPr>
            <a:normAutofit/>
          </a:bodyPr>
          <a:lstStyle/>
          <a:p>
            <a:pPr>
              <a:lnSpc>
                <a:spcPct val="100000"/>
              </a:lnSpc>
            </a:pPr>
            <a:r>
              <a:rPr lang="en-ZA" sz="2000" dirty="0">
                <a:latin typeface="Times New Roman" panose="02020603050405020304" pitchFamily="18" charset="0"/>
                <a:cs typeface="Times New Roman" panose="02020603050405020304" pitchFamily="18" charset="0"/>
              </a:rPr>
              <a:t>This supply side analysis is based on 60 interviews with tourism stakeholders and product owners in the three case study areas of Bela-Bela, Limpopo, Bushbuckridge, Mpumalanga and the Overstrand, Western Cape.</a:t>
            </a:r>
          </a:p>
          <a:p>
            <a:pPr>
              <a:lnSpc>
                <a:spcPct val="100000"/>
              </a:lnSpc>
            </a:pPr>
            <a:r>
              <a:rPr lang="en-ZA" sz="2000" dirty="0">
                <a:latin typeface="Times New Roman" panose="02020603050405020304" pitchFamily="18" charset="0"/>
                <a:cs typeface="Times New Roman" panose="02020603050405020304" pitchFamily="18" charset="0"/>
              </a:rPr>
              <a:t>These 3 areas were identified as strongly tourism-dependent</a:t>
            </a:r>
          </a:p>
          <a:p>
            <a:pPr>
              <a:lnSpc>
                <a:spcPct val="100000"/>
              </a:lnSpc>
            </a:pPr>
            <a:r>
              <a:rPr lang="en-ZA" sz="2000" dirty="0">
                <a:latin typeface="Times New Roman" panose="02020603050405020304" pitchFamily="18" charset="0"/>
                <a:cs typeface="Times New Roman" panose="02020603050405020304" pitchFamily="18" charset="0"/>
              </a:rPr>
              <a:t>In each locality case study five themes were investigated:</a:t>
            </a:r>
          </a:p>
          <a:p>
            <a:pPr lvl="1">
              <a:lnSpc>
                <a:spcPct val="100000"/>
              </a:lnSpc>
            </a:pPr>
            <a:r>
              <a:rPr lang="en-ZA" sz="1800" dirty="0">
                <a:latin typeface="Times New Roman" panose="02020603050405020304" pitchFamily="18" charset="0"/>
                <a:cs typeface="Times New Roman" panose="02020603050405020304" pitchFamily="18" charset="0"/>
              </a:rPr>
              <a:t>1. Overview of the businesses and impacts of COVID-19</a:t>
            </a:r>
          </a:p>
          <a:p>
            <a:pPr lvl="1">
              <a:lnSpc>
                <a:spcPct val="100000"/>
              </a:lnSpc>
            </a:pPr>
            <a:r>
              <a:rPr lang="en-ZA" sz="1800" dirty="0">
                <a:latin typeface="Times New Roman" panose="02020603050405020304" pitchFamily="18" charset="0"/>
                <a:cs typeface="Times New Roman" panose="02020603050405020304" pitchFamily="18" charset="0"/>
              </a:rPr>
              <a:t>2. Supply –side responses to changes in demand</a:t>
            </a:r>
          </a:p>
          <a:p>
            <a:pPr lvl="1">
              <a:lnSpc>
                <a:spcPct val="100000"/>
              </a:lnSpc>
            </a:pPr>
            <a:r>
              <a:rPr lang="en-ZA" sz="1800" dirty="0">
                <a:latin typeface="Times New Roman" panose="02020603050405020304" pitchFamily="18" charset="0"/>
                <a:cs typeface="Times New Roman" panose="02020603050405020304" pitchFamily="18" charset="0"/>
              </a:rPr>
              <a:t>3. Supply-side challenges and opportunities</a:t>
            </a:r>
          </a:p>
          <a:p>
            <a:pPr lvl="1">
              <a:lnSpc>
                <a:spcPct val="100000"/>
              </a:lnSpc>
            </a:pPr>
            <a:r>
              <a:rPr lang="en-ZA" sz="1800" dirty="0">
                <a:latin typeface="Times New Roman" panose="02020603050405020304" pitchFamily="18" charset="0"/>
                <a:cs typeface="Times New Roman" panose="02020603050405020304" pitchFamily="18" charset="0"/>
              </a:rPr>
              <a:t>4. The role of government</a:t>
            </a:r>
          </a:p>
          <a:p>
            <a:pPr lvl="1">
              <a:lnSpc>
                <a:spcPct val="100000"/>
              </a:lnSpc>
            </a:pPr>
            <a:r>
              <a:rPr lang="en-ZA" sz="1800" dirty="0">
                <a:latin typeface="Times New Roman" panose="02020603050405020304" pitchFamily="18" charset="0"/>
                <a:cs typeface="Times New Roman" panose="02020603050405020304" pitchFamily="18" charset="0"/>
              </a:rPr>
              <a:t>5. Business prospects</a:t>
            </a:r>
          </a:p>
        </p:txBody>
      </p:sp>
    </p:spTree>
    <p:extLst>
      <p:ext uri="{BB962C8B-B14F-4D97-AF65-F5344CB8AC3E}">
        <p14:creationId xmlns:p14="http://schemas.microsoft.com/office/powerpoint/2010/main" val="26902719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AB9EE5-8235-4767-B0C7-521F67CA2CFE}"/>
              </a:ext>
            </a:extLst>
          </p:cNvPr>
          <p:cNvSpPr>
            <a:spLocks noGrp="1"/>
          </p:cNvSpPr>
          <p:nvPr>
            <p:ph idx="1"/>
          </p:nvPr>
        </p:nvSpPr>
        <p:spPr/>
        <p:txBody>
          <a:bodyPr/>
          <a:lstStyle/>
          <a:p>
            <a:pPr>
              <a:lnSpc>
                <a:spcPct val="100000"/>
              </a:lnSpc>
            </a:pPr>
            <a:r>
              <a:rPr lang="en-ZA" sz="2000" dirty="0">
                <a:latin typeface="Times New Roman" panose="02020603050405020304" pitchFamily="18" charset="0"/>
                <a:cs typeface="Times New Roman" panose="02020603050405020304" pitchFamily="18" charset="0"/>
              </a:rPr>
              <a:t>Every effort was made to engage with the interviewees despite the challenges of COVID-19 and the need for distancing and safety protocols. All 60 interviews were successfully completed</a:t>
            </a:r>
          </a:p>
          <a:p>
            <a:pPr>
              <a:lnSpc>
                <a:spcPct val="100000"/>
              </a:lnSpc>
            </a:pPr>
            <a:r>
              <a:rPr lang="en-ZA" sz="2000" dirty="0">
                <a:latin typeface="Times New Roman" panose="02020603050405020304" pitchFamily="18" charset="0"/>
                <a:cs typeface="Times New Roman" panose="02020603050405020304" pitchFamily="18" charset="0"/>
              </a:rPr>
              <a:t>The Bela-Bela  and Bushbuckridge interviews: face to face 55%; telephonic 45%</a:t>
            </a:r>
          </a:p>
          <a:p>
            <a:pPr>
              <a:lnSpc>
                <a:spcPct val="100000"/>
              </a:lnSpc>
            </a:pPr>
            <a:r>
              <a:rPr lang="en-ZA" sz="2000" dirty="0">
                <a:latin typeface="Times New Roman" panose="02020603050405020304" pitchFamily="18" charset="0"/>
                <a:cs typeface="Times New Roman" panose="02020603050405020304" pitchFamily="18" charset="0"/>
              </a:rPr>
              <a:t>Overstrand:  75 % face to face; 25 % telephonic</a:t>
            </a:r>
          </a:p>
          <a:p>
            <a:pPr>
              <a:lnSpc>
                <a:spcPct val="100000"/>
              </a:lnSpc>
            </a:pPr>
            <a:r>
              <a:rPr lang="en-ZA" sz="2000" dirty="0">
                <a:latin typeface="Times New Roman" panose="02020603050405020304" pitchFamily="18" charset="0"/>
                <a:cs typeface="Times New Roman" panose="02020603050405020304" pitchFamily="18" charset="0"/>
              </a:rPr>
              <a:t>Challenges in Bela-Bela and Bushbuckridge were the flooded roads that inhibited and in many cases prevented access to a variety of tourism establishments (mainly gravel or dirt roads which became impassable in a regular car). </a:t>
            </a:r>
          </a:p>
          <a:p>
            <a:pPr>
              <a:lnSpc>
                <a:spcPct val="100000"/>
              </a:lnSpc>
            </a:pPr>
            <a:r>
              <a:rPr lang="en-ZA" sz="2000" dirty="0">
                <a:latin typeface="Times New Roman" panose="02020603050405020304" pitchFamily="18" charset="0"/>
                <a:cs typeface="Times New Roman" panose="02020603050405020304" pitchFamily="18" charset="0"/>
              </a:rPr>
              <a:t>Bela-Bela - refusals to take part in the survey as they did not want to partake in a government related project.</a:t>
            </a:r>
          </a:p>
          <a:p>
            <a:pPr>
              <a:lnSpc>
                <a:spcPct val="100000"/>
              </a:lnSpc>
            </a:pPr>
            <a:r>
              <a:rPr lang="en-ZA" sz="2000" dirty="0">
                <a:latin typeface="Times New Roman" panose="02020603050405020304" pitchFamily="18" charset="0"/>
                <a:cs typeface="Times New Roman" panose="02020603050405020304" pitchFamily="18" charset="0"/>
              </a:rPr>
              <a:t>Bela-Bela also had a few requests from respondents not to record their responses to the impact of government regulations</a:t>
            </a:r>
          </a:p>
          <a:p>
            <a:pPr>
              <a:lnSpc>
                <a:spcPct val="100000"/>
              </a:lnSpc>
            </a:pPr>
            <a:r>
              <a:rPr lang="en-ZA" sz="2000" dirty="0">
                <a:latin typeface="Times New Roman" panose="02020603050405020304" pitchFamily="18" charset="0"/>
                <a:cs typeface="Times New Roman" panose="02020603050405020304" pitchFamily="18" charset="0"/>
              </a:rPr>
              <a:t>The Overstrand did not have any tourism enterprises refuse to take part in the survey but many were strident in their criticism of government (interviews just after beach ban/alcohol ban in December) which made some of the interviews uncomfortable for the interviewer.</a:t>
            </a:r>
          </a:p>
        </p:txBody>
      </p:sp>
      <p:sp>
        <p:nvSpPr>
          <p:cNvPr id="3" name="Title 2">
            <a:extLst>
              <a:ext uri="{FF2B5EF4-FFF2-40B4-BE49-F238E27FC236}">
                <a16:creationId xmlns:a16="http://schemas.microsoft.com/office/drawing/2014/main" id="{E90C7D71-A000-490C-BF0A-8C2F961EAD1E}"/>
              </a:ext>
            </a:extLst>
          </p:cNvPr>
          <p:cNvSpPr>
            <a:spLocks noGrp="1"/>
          </p:cNvSpPr>
          <p:nvPr>
            <p:ph type="title"/>
          </p:nvPr>
        </p:nvSpPr>
        <p:spPr/>
        <p:txBody>
          <a:bodyPr/>
          <a:lstStyle/>
          <a:p>
            <a:r>
              <a:rPr lang="en-ZA" sz="3200" dirty="0">
                <a:latin typeface="Times New Roman" panose="02020603050405020304" pitchFamily="18" charset="0"/>
                <a:cs typeface="Times New Roman" panose="02020603050405020304" pitchFamily="18" charset="0"/>
              </a:rPr>
              <a:t>Research Challenges, Mitigation Measures and Data Collection</a:t>
            </a:r>
          </a:p>
        </p:txBody>
      </p:sp>
      <p:sp>
        <p:nvSpPr>
          <p:cNvPr id="4" name="Text Placeholder 3">
            <a:extLst>
              <a:ext uri="{FF2B5EF4-FFF2-40B4-BE49-F238E27FC236}">
                <a16:creationId xmlns:a16="http://schemas.microsoft.com/office/drawing/2014/main" id="{ABA592D7-3D77-43A9-AF1F-52F1E173F876}"/>
              </a:ext>
            </a:extLst>
          </p:cNvPr>
          <p:cNvSpPr>
            <a:spLocks noGrp="1"/>
          </p:cNvSpPr>
          <p:nvPr>
            <p:ph type="body" sz="quarter" idx="10"/>
          </p:nvPr>
        </p:nvSpPr>
        <p:spPr/>
        <p:txBody>
          <a:bodyPr/>
          <a:lstStyle/>
          <a:p>
            <a:endParaRPr lang="en-ZA"/>
          </a:p>
        </p:txBody>
      </p:sp>
    </p:spTree>
    <p:extLst>
      <p:ext uri="{BB962C8B-B14F-4D97-AF65-F5344CB8AC3E}">
        <p14:creationId xmlns:p14="http://schemas.microsoft.com/office/powerpoint/2010/main" val="2759411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66722" y="586855"/>
            <a:ext cx="3201366" cy="3387497"/>
          </a:xfrm>
        </p:spPr>
        <p:txBody>
          <a:bodyPr anchor="b">
            <a:normAutofit/>
          </a:bodyPr>
          <a:lstStyle/>
          <a:p>
            <a:pPr algn="r"/>
            <a:r>
              <a:rPr lang="en-ZA" sz="4000">
                <a:solidFill>
                  <a:srgbClr val="FFFFFF"/>
                </a:solidFill>
                <a:latin typeface="Times New Roman" panose="02020603050405020304" pitchFamily="18" charset="0"/>
                <a:cs typeface="Times New Roman" panose="02020603050405020304" pitchFamily="18" charset="0"/>
              </a:rPr>
              <a:t>Introduction </a:t>
            </a:r>
          </a:p>
        </p:txBody>
      </p:sp>
      <p:sp>
        <p:nvSpPr>
          <p:cNvPr id="3" name="Content Placeholder 2"/>
          <p:cNvSpPr>
            <a:spLocks noGrp="1"/>
          </p:cNvSpPr>
          <p:nvPr>
            <p:ph idx="1"/>
          </p:nvPr>
        </p:nvSpPr>
        <p:spPr>
          <a:xfrm>
            <a:off x="4810259" y="649480"/>
            <a:ext cx="6555347" cy="5546047"/>
          </a:xfrm>
        </p:spPr>
        <p:txBody>
          <a:bodyPr anchor="ctr">
            <a:normAutofit/>
          </a:bodyPr>
          <a:lstStyle/>
          <a:p>
            <a:pPr>
              <a:lnSpc>
                <a:spcPct val="100000"/>
              </a:lnSpc>
            </a:pPr>
            <a:r>
              <a:rPr lang="en-ZA" sz="2000" dirty="0">
                <a:effectLst/>
                <a:latin typeface="Times New Roman" panose="02020603050405020304" pitchFamily="18" charset="0"/>
                <a:ea typeface="Calibri" panose="020F0502020204030204" pitchFamily="34" charset="0"/>
              </a:rPr>
              <a:t>The year 2020 will be forever linked to and defined by the COVID-19 pandemic. </a:t>
            </a:r>
          </a:p>
          <a:p>
            <a:pPr>
              <a:lnSpc>
                <a:spcPct val="100000"/>
              </a:lnSpc>
            </a:pPr>
            <a:r>
              <a:rPr lang="en-ZA" sz="2000" dirty="0">
                <a:effectLst/>
                <a:latin typeface="Times New Roman" panose="02020603050405020304" pitchFamily="18" charset="0"/>
                <a:ea typeface="Calibri" panose="020F0502020204030204" pitchFamily="34" charset="0"/>
              </a:rPr>
              <a:t>As emphasized by </a:t>
            </a:r>
            <a:r>
              <a:rPr lang="en-ZA" sz="2000" dirty="0" err="1">
                <a:effectLst/>
                <a:latin typeface="Times New Roman" panose="02020603050405020304" pitchFamily="18" charset="0"/>
                <a:ea typeface="Calibri" panose="020F0502020204030204" pitchFamily="34" charset="0"/>
              </a:rPr>
              <a:t>Gossling</a:t>
            </a:r>
            <a:r>
              <a:rPr lang="en-ZA" sz="2000" dirty="0">
                <a:effectLst/>
                <a:latin typeface="Times New Roman" panose="02020603050405020304" pitchFamily="18" charset="0"/>
                <a:ea typeface="Calibri" panose="020F0502020204030204" pitchFamily="34" charset="0"/>
              </a:rPr>
              <a:t> et al. (2020)  COVID-19 worldwide spread is not only causing a global crisis for hospitality and tourism but also is dramatically changing consumers’ wants and market demands that were satisfied by existing tourism value chains and business models during the pre-COVID-19 era. </a:t>
            </a:r>
          </a:p>
        </p:txBody>
      </p:sp>
    </p:spTree>
    <p:extLst>
      <p:ext uri="{BB962C8B-B14F-4D97-AF65-F5344CB8AC3E}">
        <p14:creationId xmlns:p14="http://schemas.microsoft.com/office/powerpoint/2010/main" val="22665901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85E321E-80A6-4C0C-A459-7F3EF24A7315}"/>
              </a:ext>
            </a:extLst>
          </p:cNvPr>
          <p:cNvSpPr>
            <a:spLocks noGrp="1"/>
          </p:cNvSpPr>
          <p:nvPr>
            <p:ph type="title"/>
          </p:nvPr>
        </p:nvSpPr>
        <p:spPr/>
        <p:txBody>
          <a:bodyPr/>
          <a:lstStyle/>
          <a:p>
            <a:r>
              <a:rPr kumimoji="0" lang="en-US" altLang="en-US" sz="360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The Bela-Bela Sample of Interviewed Enterprises</a:t>
            </a:r>
            <a:endParaRPr lang="en-ZA" sz="3600" dirty="0">
              <a:latin typeface="Times New Roman" panose="02020603050405020304" pitchFamily="18" charset="0"/>
              <a:cs typeface="Times New Roman" panose="02020603050405020304" pitchFamily="18" charset="0"/>
            </a:endParaRPr>
          </a:p>
        </p:txBody>
      </p:sp>
      <p:sp>
        <p:nvSpPr>
          <p:cNvPr id="8" name="Text Placeholder 7">
            <a:extLst>
              <a:ext uri="{FF2B5EF4-FFF2-40B4-BE49-F238E27FC236}">
                <a16:creationId xmlns:a16="http://schemas.microsoft.com/office/drawing/2014/main" id="{E3546B56-34F3-4B4A-A791-70C0606E8B1C}"/>
              </a:ext>
            </a:extLst>
          </p:cNvPr>
          <p:cNvSpPr>
            <a:spLocks noGrp="1"/>
          </p:cNvSpPr>
          <p:nvPr>
            <p:ph type="body" sz="quarter" idx="10"/>
          </p:nvPr>
        </p:nvSpPr>
        <p:spPr/>
        <p:txBody>
          <a:bodyPr/>
          <a:lstStyle/>
          <a:p>
            <a:endParaRPr lang="en-ZA"/>
          </a:p>
        </p:txBody>
      </p:sp>
      <p:graphicFrame>
        <p:nvGraphicFramePr>
          <p:cNvPr id="9" name="Content Placeholder 8">
            <a:extLst>
              <a:ext uri="{FF2B5EF4-FFF2-40B4-BE49-F238E27FC236}">
                <a16:creationId xmlns:a16="http://schemas.microsoft.com/office/drawing/2014/main" id="{C3D46B07-0CE6-4FA3-BE3A-0E01DBC717B7}"/>
              </a:ext>
            </a:extLst>
          </p:cNvPr>
          <p:cNvGraphicFramePr>
            <a:graphicFrameLocks noGrp="1"/>
          </p:cNvGraphicFramePr>
          <p:nvPr>
            <p:ph idx="1"/>
            <p:extLst>
              <p:ext uri="{D42A27DB-BD31-4B8C-83A1-F6EECF244321}">
                <p14:modId xmlns:p14="http://schemas.microsoft.com/office/powerpoint/2010/main" val="3032581973"/>
              </p:ext>
            </p:extLst>
          </p:nvPr>
        </p:nvGraphicFramePr>
        <p:xfrm>
          <a:off x="368300" y="1268414"/>
          <a:ext cx="10872355" cy="4797750"/>
        </p:xfrm>
        <a:graphic>
          <a:graphicData uri="http://schemas.openxmlformats.org/drawingml/2006/table">
            <a:tbl>
              <a:tblPr firstRow="1" firstCol="1" bandRow="1">
                <a:tableStyleId>{5C22544A-7EE6-4342-B048-85BDC9FD1C3A}</a:tableStyleId>
              </a:tblPr>
              <a:tblGrid>
                <a:gridCol w="1496828">
                  <a:extLst>
                    <a:ext uri="{9D8B030D-6E8A-4147-A177-3AD203B41FA5}">
                      <a16:colId xmlns:a16="http://schemas.microsoft.com/office/drawing/2014/main" val="3537642470"/>
                    </a:ext>
                  </a:extLst>
                </a:gridCol>
                <a:gridCol w="3276746">
                  <a:extLst>
                    <a:ext uri="{9D8B030D-6E8A-4147-A177-3AD203B41FA5}">
                      <a16:colId xmlns:a16="http://schemas.microsoft.com/office/drawing/2014/main" val="2158762261"/>
                    </a:ext>
                  </a:extLst>
                </a:gridCol>
                <a:gridCol w="2945885">
                  <a:extLst>
                    <a:ext uri="{9D8B030D-6E8A-4147-A177-3AD203B41FA5}">
                      <a16:colId xmlns:a16="http://schemas.microsoft.com/office/drawing/2014/main" val="2761337009"/>
                    </a:ext>
                  </a:extLst>
                </a:gridCol>
                <a:gridCol w="3152896">
                  <a:extLst>
                    <a:ext uri="{9D8B030D-6E8A-4147-A177-3AD203B41FA5}">
                      <a16:colId xmlns:a16="http://schemas.microsoft.com/office/drawing/2014/main" val="2605589500"/>
                    </a:ext>
                  </a:extLst>
                </a:gridCol>
              </a:tblGrid>
              <a:tr h="245504">
                <a:tc>
                  <a:txBody>
                    <a:bodyPr/>
                    <a:lstStyle/>
                    <a:p>
                      <a:pPr>
                        <a:lnSpc>
                          <a:spcPct val="107000"/>
                        </a:lnSpc>
                        <a:spcAft>
                          <a:spcPts val="800"/>
                        </a:spcAft>
                      </a:pPr>
                      <a:r>
                        <a:rPr lang="en-ZA" sz="1200">
                          <a:effectLst/>
                        </a:rPr>
                        <a:t>Identifier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Type of business</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ZA" sz="1200">
                          <a:effectLst/>
                        </a:rPr>
                        <a:t>Years in operation</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Number of employees</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5135069"/>
                  </a:ext>
                </a:extLst>
              </a:tr>
              <a:tr h="184681">
                <a:tc>
                  <a:txBody>
                    <a:bodyPr/>
                    <a:lstStyle/>
                    <a:p>
                      <a:pPr>
                        <a:lnSpc>
                          <a:spcPct val="107000"/>
                        </a:lnSpc>
                        <a:spcAft>
                          <a:spcPts val="800"/>
                        </a:spcAft>
                      </a:pPr>
                      <a:r>
                        <a:rPr lang="en-ZA" sz="1200">
                          <a:effectLst/>
                        </a:rPr>
                        <a:t>BB1</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dirty="0">
                          <a:effectLst/>
                        </a:rPr>
                        <a:t>Wildlife tourism </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ZA" sz="1200">
                          <a:effectLst/>
                        </a:rPr>
                        <a:t>10</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20</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4182663"/>
                  </a:ext>
                </a:extLst>
              </a:tr>
              <a:tr h="184681">
                <a:tc>
                  <a:txBody>
                    <a:bodyPr/>
                    <a:lstStyle/>
                    <a:p>
                      <a:pPr>
                        <a:lnSpc>
                          <a:spcPct val="107000"/>
                        </a:lnSpc>
                        <a:spcAft>
                          <a:spcPts val="800"/>
                        </a:spcAft>
                      </a:pPr>
                      <a:r>
                        <a:rPr lang="en-ZA" sz="1200">
                          <a:effectLst/>
                        </a:rPr>
                        <a:t>BB2</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Leisure resort</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ZA" sz="1200">
                          <a:effectLst/>
                        </a:rPr>
                        <a:t>80</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120</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00719064"/>
                  </a:ext>
                </a:extLst>
              </a:tr>
              <a:tr h="184681">
                <a:tc>
                  <a:txBody>
                    <a:bodyPr/>
                    <a:lstStyle/>
                    <a:p>
                      <a:pPr>
                        <a:lnSpc>
                          <a:spcPct val="107000"/>
                        </a:lnSpc>
                        <a:spcAft>
                          <a:spcPts val="800"/>
                        </a:spcAft>
                      </a:pPr>
                      <a:r>
                        <a:rPr lang="en-ZA" sz="1200">
                          <a:effectLst/>
                        </a:rPr>
                        <a:t>BB3</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Wellness</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ZA" sz="1200">
                          <a:effectLst/>
                        </a:rPr>
                        <a:t>3</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6</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23555072"/>
                  </a:ext>
                </a:extLst>
              </a:tr>
              <a:tr h="245504">
                <a:tc>
                  <a:txBody>
                    <a:bodyPr/>
                    <a:lstStyle/>
                    <a:p>
                      <a:pPr>
                        <a:lnSpc>
                          <a:spcPct val="107000"/>
                        </a:lnSpc>
                        <a:spcAft>
                          <a:spcPts val="800"/>
                        </a:spcAft>
                      </a:pPr>
                      <a:r>
                        <a:rPr lang="en-ZA" sz="1200">
                          <a:effectLst/>
                        </a:rPr>
                        <a:t>BB4</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Accommodation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ZA" sz="1200">
                          <a:effectLst/>
                        </a:rPr>
                        <a:t>15</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2</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33914513"/>
                  </a:ext>
                </a:extLst>
              </a:tr>
              <a:tr h="245504">
                <a:tc>
                  <a:txBody>
                    <a:bodyPr/>
                    <a:lstStyle/>
                    <a:p>
                      <a:pPr>
                        <a:lnSpc>
                          <a:spcPct val="107000"/>
                        </a:lnSpc>
                        <a:spcAft>
                          <a:spcPts val="800"/>
                        </a:spcAft>
                      </a:pPr>
                      <a:r>
                        <a:rPr lang="en-ZA" sz="1200">
                          <a:effectLst/>
                        </a:rPr>
                        <a:t>BB5</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Accommodation</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ZA" sz="1200">
                          <a:effectLst/>
                        </a:rPr>
                        <a:t>3</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3</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20544951"/>
                  </a:ext>
                </a:extLst>
              </a:tr>
              <a:tr h="245504">
                <a:tc>
                  <a:txBody>
                    <a:bodyPr/>
                    <a:lstStyle/>
                    <a:p>
                      <a:pPr>
                        <a:lnSpc>
                          <a:spcPct val="107000"/>
                        </a:lnSpc>
                        <a:spcAft>
                          <a:spcPts val="800"/>
                        </a:spcAft>
                      </a:pPr>
                      <a:r>
                        <a:rPr lang="en-ZA" sz="1200">
                          <a:effectLst/>
                        </a:rPr>
                        <a:t>BB6</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Accommodation</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ZA" sz="1200">
                          <a:effectLst/>
                        </a:rPr>
                        <a:t>10</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25</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99391009"/>
                  </a:ext>
                </a:extLst>
              </a:tr>
              <a:tr h="245504">
                <a:tc>
                  <a:txBody>
                    <a:bodyPr/>
                    <a:lstStyle/>
                    <a:p>
                      <a:pPr>
                        <a:lnSpc>
                          <a:spcPct val="107000"/>
                        </a:lnSpc>
                        <a:spcAft>
                          <a:spcPts val="800"/>
                        </a:spcAft>
                      </a:pPr>
                      <a:r>
                        <a:rPr lang="en-ZA" sz="1200">
                          <a:effectLst/>
                        </a:rPr>
                        <a:t>BB7</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Accommodation</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ZA" sz="1200">
                          <a:effectLst/>
                        </a:rPr>
                        <a:t>4</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4</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32932735"/>
                  </a:ext>
                </a:extLst>
              </a:tr>
              <a:tr h="184681">
                <a:tc>
                  <a:txBody>
                    <a:bodyPr/>
                    <a:lstStyle/>
                    <a:p>
                      <a:pPr>
                        <a:lnSpc>
                          <a:spcPct val="107000"/>
                        </a:lnSpc>
                        <a:spcAft>
                          <a:spcPts val="800"/>
                        </a:spcAft>
                      </a:pPr>
                      <a:r>
                        <a:rPr lang="en-ZA" sz="1200">
                          <a:effectLst/>
                        </a:rPr>
                        <a:t>BB8</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Restaurant</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ZA" sz="1200">
                          <a:effectLst/>
                        </a:rPr>
                        <a:t>3</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8</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23341879"/>
                  </a:ext>
                </a:extLst>
              </a:tr>
              <a:tr h="245504">
                <a:tc>
                  <a:txBody>
                    <a:bodyPr/>
                    <a:lstStyle/>
                    <a:p>
                      <a:pPr>
                        <a:lnSpc>
                          <a:spcPct val="107000"/>
                        </a:lnSpc>
                        <a:spcAft>
                          <a:spcPts val="800"/>
                        </a:spcAft>
                      </a:pPr>
                      <a:r>
                        <a:rPr lang="en-ZA" sz="1200">
                          <a:effectLst/>
                        </a:rPr>
                        <a:t>BB9</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Accommodation</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ZA" sz="1200">
                          <a:effectLst/>
                        </a:rPr>
                        <a:t>5</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3</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38897674"/>
                  </a:ext>
                </a:extLst>
              </a:tr>
              <a:tr h="184681">
                <a:tc>
                  <a:txBody>
                    <a:bodyPr/>
                    <a:lstStyle/>
                    <a:p>
                      <a:pPr>
                        <a:lnSpc>
                          <a:spcPct val="107000"/>
                        </a:lnSpc>
                        <a:spcAft>
                          <a:spcPts val="800"/>
                        </a:spcAft>
                      </a:pPr>
                      <a:r>
                        <a:rPr lang="en-ZA" sz="1200">
                          <a:effectLst/>
                        </a:rPr>
                        <a:t>BB10</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Wildlife tourism</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ZA" sz="1200">
                          <a:effectLst/>
                        </a:rPr>
                        <a:t>15</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25</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70651015"/>
                  </a:ext>
                </a:extLst>
              </a:tr>
              <a:tr h="245504">
                <a:tc>
                  <a:txBody>
                    <a:bodyPr/>
                    <a:lstStyle/>
                    <a:p>
                      <a:pPr>
                        <a:lnSpc>
                          <a:spcPct val="107000"/>
                        </a:lnSpc>
                        <a:spcAft>
                          <a:spcPts val="800"/>
                        </a:spcAft>
                      </a:pPr>
                      <a:r>
                        <a:rPr lang="en-ZA" sz="1200">
                          <a:effectLst/>
                        </a:rPr>
                        <a:t>BB11</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Accommodation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ZA" sz="1200">
                          <a:effectLst/>
                        </a:rPr>
                        <a:t>5</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4</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14262277"/>
                  </a:ext>
                </a:extLst>
              </a:tr>
              <a:tr h="184681">
                <a:tc>
                  <a:txBody>
                    <a:bodyPr/>
                    <a:lstStyle/>
                    <a:p>
                      <a:pPr>
                        <a:lnSpc>
                          <a:spcPct val="107000"/>
                        </a:lnSpc>
                        <a:spcAft>
                          <a:spcPts val="800"/>
                        </a:spcAft>
                      </a:pPr>
                      <a:r>
                        <a:rPr lang="en-ZA" sz="1200">
                          <a:effectLst/>
                        </a:rPr>
                        <a:t>BB12</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Activity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ZA" sz="1200">
                          <a:effectLst/>
                        </a:rPr>
                        <a:t>8</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4</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1740979"/>
                  </a:ext>
                </a:extLst>
              </a:tr>
              <a:tr h="245504">
                <a:tc>
                  <a:txBody>
                    <a:bodyPr/>
                    <a:lstStyle/>
                    <a:p>
                      <a:pPr>
                        <a:lnSpc>
                          <a:spcPct val="107000"/>
                        </a:lnSpc>
                        <a:spcAft>
                          <a:spcPts val="800"/>
                        </a:spcAft>
                      </a:pPr>
                      <a:r>
                        <a:rPr lang="en-ZA" sz="1200">
                          <a:effectLst/>
                        </a:rPr>
                        <a:t>BB13</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Accommodation</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ZA" sz="1200">
                          <a:effectLst/>
                        </a:rPr>
                        <a:t>12</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3</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93116287"/>
                  </a:ext>
                </a:extLst>
              </a:tr>
              <a:tr h="245504">
                <a:tc>
                  <a:txBody>
                    <a:bodyPr/>
                    <a:lstStyle/>
                    <a:p>
                      <a:pPr>
                        <a:lnSpc>
                          <a:spcPct val="107000"/>
                        </a:lnSpc>
                        <a:spcAft>
                          <a:spcPts val="800"/>
                        </a:spcAft>
                      </a:pPr>
                      <a:r>
                        <a:rPr lang="en-ZA" sz="1200">
                          <a:effectLst/>
                        </a:rPr>
                        <a:t>BB14</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Accommodation</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gn="just">
                        <a:lnSpc>
                          <a:spcPct val="107000"/>
                        </a:lnSpc>
                        <a:spcAft>
                          <a:spcPts val="800"/>
                        </a:spcAft>
                        <a:buFont typeface="+mj-lt"/>
                        <a:buAutoNum type="arabicPeriod" startAt="20"/>
                      </a:pPr>
                      <a:r>
                        <a:rPr lang="en-ZA" sz="1200">
                          <a:effectLst/>
                        </a:rPr>
                        <a:t>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6</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93485979"/>
                  </a:ext>
                </a:extLst>
              </a:tr>
              <a:tr h="245504">
                <a:tc>
                  <a:txBody>
                    <a:bodyPr/>
                    <a:lstStyle/>
                    <a:p>
                      <a:pPr>
                        <a:lnSpc>
                          <a:spcPct val="107000"/>
                        </a:lnSpc>
                        <a:spcAft>
                          <a:spcPts val="800"/>
                        </a:spcAft>
                      </a:pPr>
                      <a:r>
                        <a:rPr lang="en-ZA" sz="1200">
                          <a:effectLst/>
                        </a:rPr>
                        <a:t>BB15</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Accommodation</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ZA" sz="1200">
                          <a:effectLst/>
                        </a:rPr>
                        <a:t>7</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2</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36676678"/>
                  </a:ext>
                </a:extLst>
              </a:tr>
              <a:tr h="245504">
                <a:tc>
                  <a:txBody>
                    <a:bodyPr/>
                    <a:lstStyle/>
                    <a:p>
                      <a:pPr>
                        <a:lnSpc>
                          <a:spcPct val="107000"/>
                        </a:lnSpc>
                        <a:spcAft>
                          <a:spcPts val="800"/>
                        </a:spcAft>
                      </a:pPr>
                      <a:r>
                        <a:rPr lang="en-ZA" sz="1200">
                          <a:effectLst/>
                        </a:rPr>
                        <a:t>BB16</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Monkey sanctuary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ZA" sz="1200">
                          <a:effectLst/>
                        </a:rPr>
                        <a:t>18</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1</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07079728"/>
                  </a:ext>
                </a:extLst>
              </a:tr>
              <a:tr h="245504">
                <a:tc>
                  <a:txBody>
                    <a:bodyPr/>
                    <a:lstStyle/>
                    <a:p>
                      <a:pPr>
                        <a:lnSpc>
                          <a:spcPct val="107000"/>
                        </a:lnSpc>
                        <a:spcAft>
                          <a:spcPts val="800"/>
                        </a:spcAft>
                      </a:pPr>
                      <a:r>
                        <a:rPr lang="en-ZA" sz="1200">
                          <a:effectLst/>
                        </a:rPr>
                        <a:t>BB17</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Wildlife attraction</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ZA" sz="1200">
                          <a:effectLst/>
                        </a:rPr>
                        <a:t>27</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5</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16004882"/>
                  </a:ext>
                </a:extLst>
              </a:tr>
              <a:tr h="245504">
                <a:tc>
                  <a:txBody>
                    <a:bodyPr/>
                    <a:lstStyle/>
                    <a:p>
                      <a:pPr>
                        <a:lnSpc>
                          <a:spcPct val="107000"/>
                        </a:lnSpc>
                        <a:spcAft>
                          <a:spcPts val="800"/>
                        </a:spcAft>
                      </a:pPr>
                      <a:r>
                        <a:rPr lang="en-ZA" sz="1200">
                          <a:effectLst/>
                        </a:rPr>
                        <a:t>BB18</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Wildlife attraction</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ZA" sz="1200">
                          <a:effectLst/>
                        </a:rPr>
                        <a:t>4</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1</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20448021"/>
                  </a:ext>
                </a:extLst>
              </a:tr>
              <a:tr h="245504">
                <a:tc>
                  <a:txBody>
                    <a:bodyPr/>
                    <a:lstStyle/>
                    <a:p>
                      <a:pPr>
                        <a:lnSpc>
                          <a:spcPct val="107000"/>
                        </a:lnSpc>
                        <a:spcAft>
                          <a:spcPts val="800"/>
                        </a:spcAft>
                      </a:pPr>
                      <a:r>
                        <a:rPr lang="en-ZA" sz="1200">
                          <a:effectLst/>
                        </a:rPr>
                        <a:t>BB19</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Accommodation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ZA" sz="1200">
                          <a:effectLst/>
                        </a:rPr>
                        <a:t>22</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7</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85119341"/>
                  </a:ext>
                </a:extLst>
              </a:tr>
              <a:tr h="245504">
                <a:tc>
                  <a:txBody>
                    <a:bodyPr/>
                    <a:lstStyle/>
                    <a:p>
                      <a:pPr>
                        <a:lnSpc>
                          <a:spcPct val="107000"/>
                        </a:lnSpc>
                        <a:spcAft>
                          <a:spcPts val="800"/>
                        </a:spcAft>
                      </a:pPr>
                      <a:r>
                        <a:rPr lang="en-ZA" sz="1200">
                          <a:effectLst/>
                        </a:rPr>
                        <a:t>BB20</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Accommodation</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ZA" sz="1200">
                          <a:effectLst/>
                        </a:rPr>
                        <a:t>4</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dirty="0">
                          <a:effectLst/>
                        </a:rPr>
                        <a:t>1</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87121638"/>
                  </a:ext>
                </a:extLst>
              </a:tr>
            </a:tbl>
          </a:graphicData>
        </a:graphic>
      </p:graphicFrame>
    </p:spTree>
    <p:extLst>
      <p:ext uri="{BB962C8B-B14F-4D97-AF65-F5344CB8AC3E}">
        <p14:creationId xmlns:p14="http://schemas.microsoft.com/office/powerpoint/2010/main" val="4609976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2D47C4DE-9F27-44C6-9E50-1D25588571E3}"/>
              </a:ext>
            </a:extLst>
          </p:cNvPr>
          <p:cNvGraphicFramePr>
            <a:graphicFrameLocks noGrp="1"/>
          </p:cNvGraphicFramePr>
          <p:nvPr>
            <p:ph idx="1"/>
            <p:extLst>
              <p:ext uri="{D42A27DB-BD31-4B8C-83A1-F6EECF244321}">
                <p14:modId xmlns:p14="http://schemas.microsoft.com/office/powerpoint/2010/main" val="1747889747"/>
              </p:ext>
            </p:extLst>
          </p:nvPr>
        </p:nvGraphicFramePr>
        <p:xfrm>
          <a:off x="368300" y="1086522"/>
          <a:ext cx="10774316" cy="2914826"/>
        </p:xfrm>
        <a:graphic>
          <a:graphicData uri="http://schemas.openxmlformats.org/drawingml/2006/table">
            <a:tbl>
              <a:tblPr firstRow="1" firstCol="1" bandRow="1">
                <a:tableStyleId>{5C22544A-7EE6-4342-B048-85BDC9FD1C3A}</a:tableStyleId>
              </a:tblPr>
              <a:tblGrid>
                <a:gridCol w="2106158">
                  <a:extLst>
                    <a:ext uri="{9D8B030D-6E8A-4147-A177-3AD203B41FA5}">
                      <a16:colId xmlns:a16="http://schemas.microsoft.com/office/drawing/2014/main" val="1445210856"/>
                    </a:ext>
                  </a:extLst>
                </a:gridCol>
                <a:gridCol w="2907439">
                  <a:extLst>
                    <a:ext uri="{9D8B030D-6E8A-4147-A177-3AD203B41FA5}">
                      <a16:colId xmlns:a16="http://schemas.microsoft.com/office/drawing/2014/main" val="2898152103"/>
                    </a:ext>
                  </a:extLst>
                </a:gridCol>
                <a:gridCol w="2246812">
                  <a:extLst>
                    <a:ext uri="{9D8B030D-6E8A-4147-A177-3AD203B41FA5}">
                      <a16:colId xmlns:a16="http://schemas.microsoft.com/office/drawing/2014/main" val="2186315538"/>
                    </a:ext>
                  </a:extLst>
                </a:gridCol>
                <a:gridCol w="3513907">
                  <a:extLst>
                    <a:ext uri="{9D8B030D-6E8A-4147-A177-3AD203B41FA5}">
                      <a16:colId xmlns:a16="http://schemas.microsoft.com/office/drawing/2014/main" val="2542182128"/>
                    </a:ext>
                  </a:extLst>
                </a:gridCol>
              </a:tblGrid>
              <a:tr h="705516">
                <a:tc>
                  <a:txBody>
                    <a:bodyPr/>
                    <a:lstStyle/>
                    <a:p>
                      <a:pPr algn="just">
                        <a:lnSpc>
                          <a:spcPct val="107000"/>
                        </a:lnSpc>
                        <a:spcAft>
                          <a:spcPts val="800"/>
                        </a:spcAft>
                      </a:pPr>
                      <a:r>
                        <a:rPr lang="en-ZA" sz="1400" dirty="0">
                          <a:effectLst/>
                        </a:rPr>
                        <a:t>Identifier </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a:effectLst/>
                        </a:rPr>
                        <a:t>Type of Establishment</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a:effectLst/>
                        </a:rPr>
                        <a:t>Years in Operation</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a:effectLst/>
                        </a:rPr>
                        <a:t>Number of Permanent Employees</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extLst>
                  <a:ext uri="{0D108BD9-81ED-4DB2-BD59-A6C34878D82A}">
                    <a16:rowId xmlns:a16="http://schemas.microsoft.com/office/drawing/2014/main" val="1833654032"/>
                  </a:ext>
                </a:extLst>
              </a:tr>
              <a:tr h="227144">
                <a:tc>
                  <a:txBody>
                    <a:bodyPr/>
                    <a:lstStyle/>
                    <a:p>
                      <a:pPr algn="just">
                        <a:lnSpc>
                          <a:spcPct val="107000"/>
                        </a:lnSpc>
                        <a:spcAft>
                          <a:spcPts val="800"/>
                        </a:spcAft>
                      </a:pPr>
                      <a:r>
                        <a:rPr lang="en-ZA" sz="1400">
                          <a:effectLst/>
                        </a:rPr>
                        <a:t>B1</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a:effectLst/>
                        </a:rPr>
                        <a:t>Spa</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a:effectLst/>
                        </a:rPr>
                        <a:t>10</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a:effectLst/>
                        </a:rPr>
                        <a:t>4</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extLst>
                  <a:ext uri="{0D108BD9-81ED-4DB2-BD59-A6C34878D82A}">
                    <a16:rowId xmlns:a16="http://schemas.microsoft.com/office/drawing/2014/main" val="3384335072"/>
                  </a:ext>
                </a:extLst>
              </a:tr>
              <a:tr h="0">
                <a:tc>
                  <a:txBody>
                    <a:bodyPr/>
                    <a:lstStyle/>
                    <a:p>
                      <a:pPr algn="just">
                        <a:lnSpc>
                          <a:spcPct val="107000"/>
                        </a:lnSpc>
                        <a:spcAft>
                          <a:spcPts val="800"/>
                        </a:spcAft>
                      </a:pPr>
                      <a:r>
                        <a:rPr lang="en-ZA" sz="1400">
                          <a:effectLst/>
                        </a:rPr>
                        <a:t>B2</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a:effectLst/>
                        </a:rPr>
                        <a:t>Wildlife Interaction</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a:effectLst/>
                        </a:rPr>
                        <a:t>12</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a:effectLst/>
                        </a:rPr>
                        <a:t>40</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extLst>
                  <a:ext uri="{0D108BD9-81ED-4DB2-BD59-A6C34878D82A}">
                    <a16:rowId xmlns:a16="http://schemas.microsoft.com/office/drawing/2014/main" val="2547133608"/>
                  </a:ext>
                </a:extLst>
              </a:tr>
              <a:tr h="227144">
                <a:tc>
                  <a:txBody>
                    <a:bodyPr/>
                    <a:lstStyle/>
                    <a:p>
                      <a:pPr algn="just">
                        <a:lnSpc>
                          <a:spcPct val="107000"/>
                        </a:lnSpc>
                        <a:spcAft>
                          <a:spcPts val="800"/>
                        </a:spcAft>
                      </a:pPr>
                      <a:r>
                        <a:rPr lang="en-ZA" sz="1400">
                          <a:effectLst/>
                        </a:rPr>
                        <a:t>B3</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a:effectLst/>
                        </a:rPr>
                        <a:t>Hotel</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a:effectLst/>
                        </a:rPr>
                        <a:t>2.5</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a:effectLst/>
                        </a:rPr>
                        <a:t>20</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extLst>
                  <a:ext uri="{0D108BD9-81ED-4DB2-BD59-A6C34878D82A}">
                    <a16:rowId xmlns:a16="http://schemas.microsoft.com/office/drawing/2014/main" val="4195527271"/>
                  </a:ext>
                </a:extLst>
              </a:tr>
              <a:tr h="0">
                <a:tc>
                  <a:txBody>
                    <a:bodyPr/>
                    <a:lstStyle/>
                    <a:p>
                      <a:pPr algn="just">
                        <a:lnSpc>
                          <a:spcPct val="107000"/>
                        </a:lnSpc>
                        <a:spcAft>
                          <a:spcPts val="800"/>
                        </a:spcAft>
                      </a:pPr>
                      <a:r>
                        <a:rPr lang="en-ZA" sz="1400">
                          <a:effectLst/>
                        </a:rPr>
                        <a:t>B4</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a:effectLst/>
                        </a:rPr>
                        <a:t>Lodge</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a:effectLst/>
                        </a:rPr>
                        <a:t>15</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dirty="0">
                          <a:effectLst/>
                        </a:rPr>
                        <a:t>1 (previously 7)</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extLst>
                  <a:ext uri="{0D108BD9-81ED-4DB2-BD59-A6C34878D82A}">
                    <a16:rowId xmlns:a16="http://schemas.microsoft.com/office/drawing/2014/main" val="1570717319"/>
                  </a:ext>
                </a:extLst>
              </a:tr>
              <a:tr h="0">
                <a:tc>
                  <a:txBody>
                    <a:bodyPr/>
                    <a:lstStyle/>
                    <a:p>
                      <a:pPr algn="just">
                        <a:lnSpc>
                          <a:spcPct val="107000"/>
                        </a:lnSpc>
                        <a:spcAft>
                          <a:spcPts val="800"/>
                        </a:spcAft>
                      </a:pPr>
                      <a:r>
                        <a:rPr lang="en-ZA" sz="1400">
                          <a:effectLst/>
                        </a:rPr>
                        <a:t>B5</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dirty="0">
                          <a:effectLst/>
                        </a:rPr>
                        <a:t>Wildlife Interaction</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a:effectLst/>
                        </a:rPr>
                        <a:t>12</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a:effectLst/>
                        </a:rPr>
                        <a:t>5</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extLst>
                  <a:ext uri="{0D108BD9-81ED-4DB2-BD59-A6C34878D82A}">
                    <a16:rowId xmlns:a16="http://schemas.microsoft.com/office/drawing/2014/main" val="1384120283"/>
                  </a:ext>
                </a:extLst>
              </a:tr>
              <a:tr h="227144">
                <a:tc>
                  <a:txBody>
                    <a:bodyPr/>
                    <a:lstStyle/>
                    <a:p>
                      <a:pPr algn="just">
                        <a:lnSpc>
                          <a:spcPct val="107000"/>
                        </a:lnSpc>
                        <a:spcAft>
                          <a:spcPts val="800"/>
                        </a:spcAft>
                      </a:pPr>
                      <a:r>
                        <a:rPr lang="en-ZA" sz="1400">
                          <a:effectLst/>
                        </a:rPr>
                        <a:t>B6</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a:effectLst/>
                        </a:rPr>
                        <a:t>Lodge</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a:effectLst/>
                        </a:rPr>
                        <a:t>12</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a:effectLst/>
                        </a:rPr>
                        <a:t>7</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extLst>
                  <a:ext uri="{0D108BD9-81ED-4DB2-BD59-A6C34878D82A}">
                    <a16:rowId xmlns:a16="http://schemas.microsoft.com/office/drawing/2014/main" val="1017983337"/>
                  </a:ext>
                </a:extLst>
              </a:tr>
              <a:tr h="0">
                <a:tc>
                  <a:txBody>
                    <a:bodyPr/>
                    <a:lstStyle/>
                    <a:p>
                      <a:pPr algn="just">
                        <a:lnSpc>
                          <a:spcPct val="107000"/>
                        </a:lnSpc>
                        <a:spcAft>
                          <a:spcPts val="800"/>
                        </a:spcAft>
                      </a:pPr>
                      <a:r>
                        <a:rPr lang="en-ZA" sz="1400">
                          <a:effectLst/>
                        </a:rPr>
                        <a:t>B7</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a:effectLst/>
                        </a:rPr>
                        <a:t>Backpackers</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a:effectLst/>
                        </a:rPr>
                        <a:t>10</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dirty="0">
                          <a:effectLst/>
                        </a:rPr>
                        <a:t>5 (previously 10)</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extLst>
                  <a:ext uri="{0D108BD9-81ED-4DB2-BD59-A6C34878D82A}">
                    <a16:rowId xmlns:a16="http://schemas.microsoft.com/office/drawing/2014/main" val="2472184363"/>
                  </a:ext>
                </a:extLst>
              </a:tr>
              <a:tr h="0">
                <a:tc>
                  <a:txBody>
                    <a:bodyPr/>
                    <a:lstStyle/>
                    <a:p>
                      <a:pPr algn="just">
                        <a:lnSpc>
                          <a:spcPct val="107000"/>
                        </a:lnSpc>
                        <a:spcAft>
                          <a:spcPts val="800"/>
                        </a:spcAft>
                      </a:pPr>
                      <a:r>
                        <a:rPr lang="en-ZA" sz="1400">
                          <a:effectLst/>
                        </a:rPr>
                        <a:t>B8</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a:effectLst/>
                        </a:rPr>
                        <a:t>Safaris/Tours</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a:effectLst/>
                        </a:rPr>
                        <a:t>27</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a:effectLst/>
                        </a:rPr>
                        <a:t>1</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extLst>
                  <a:ext uri="{0D108BD9-81ED-4DB2-BD59-A6C34878D82A}">
                    <a16:rowId xmlns:a16="http://schemas.microsoft.com/office/drawing/2014/main" val="2511657345"/>
                  </a:ext>
                </a:extLst>
              </a:tr>
              <a:tr h="0">
                <a:tc>
                  <a:txBody>
                    <a:bodyPr/>
                    <a:lstStyle/>
                    <a:p>
                      <a:pPr algn="just">
                        <a:lnSpc>
                          <a:spcPct val="107000"/>
                        </a:lnSpc>
                        <a:spcAft>
                          <a:spcPts val="800"/>
                        </a:spcAft>
                      </a:pPr>
                      <a:r>
                        <a:rPr lang="en-ZA" sz="1400">
                          <a:effectLst/>
                        </a:rPr>
                        <a:t>B9</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a:effectLst/>
                        </a:rPr>
                        <a:t>Tours; Guesthouse</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a:effectLst/>
                        </a:rPr>
                        <a:t>6</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dirty="0">
                          <a:effectLst/>
                        </a:rPr>
                        <a:t>1 permanent, 3 freelance</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extLst>
                  <a:ext uri="{0D108BD9-81ED-4DB2-BD59-A6C34878D82A}">
                    <a16:rowId xmlns:a16="http://schemas.microsoft.com/office/drawing/2014/main" val="487104151"/>
                  </a:ext>
                </a:extLst>
              </a:tr>
              <a:tr h="227144">
                <a:tc>
                  <a:txBody>
                    <a:bodyPr/>
                    <a:lstStyle/>
                    <a:p>
                      <a:pPr algn="just">
                        <a:lnSpc>
                          <a:spcPct val="107000"/>
                        </a:lnSpc>
                        <a:spcAft>
                          <a:spcPts val="800"/>
                        </a:spcAft>
                      </a:pPr>
                      <a:r>
                        <a:rPr lang="en-ZA" sz="1400">
                          <a:effectLst/>
                        </a:rPr>
                        <a:t>B10</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a:effectLst/>
                        </a:rPr>
                        <a:t>Game Reserve</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a:effectLst/>
                        </a:rPr>
                        <a:t>59</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dirty="0">
                          <a:effectLst/>
                        </a:rPr>
                        <a:t>175</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extLst>
                  <a:ext uri="{0D108BD9-81ED-4DB2-BD59-A6C34878D82A}">
                    <a16:rowId xmlns:a16="http://schemas.microsoft.com/office/drawing/2014/main" val="228399335"/>
                  </a:ext>
                </a:extLst>
              </a:tr>
            </a:tbl>
          </a:graphicData>
        </a:graphic>
      </p:graphicFrame>
      <p:sp>
        <p:nvSpPr>
          <p:cNvPr id="3" name="Title 2">
            <a:extLst>
              <a:ext uri="{FF2B5EF4-FFF2-40B4-BE49-F238E27FC236}">
                <a16:creationId xmlns:a16="http://schemas.microsoft.com/office/drawing/2014/main" id="{594AF844-EBAE-4073-A898-2E4D08B279D8}"/>
              </a:ext>
            </a:extLst>
          </p:cNvPr>
          <p:cNvSpPr>
            <a:spLocks noGrp="1"/>
          </p:cNvSpPr>
          <p:nvPr>
            <p:ph type="title"/>
          </p:nvPr>
        </p:nvSpPr>
        <p:spPr/>
        <p:txBody>
          <a:bodyPr/>
          <a:lstStyle/>
          <a:p>
            <a:r>
              <a:rPr lang="en-US" sz="3600" dirty="0">
                <a:latin typeface="Times New Roman" panose="02020603050405020304" pitchFamily="18" charset="0"/>
                <a:cs typeface="Times New Roman" panose="02020603050405020304" pitchFamily="18" charset="0"/>
              </a:rPr>
              <a:t>The Bushbuckridge Sample of Interviewed Enterprises</a:t>
            </a:r>
            <a:endParaRPr lang="en-ZA" sz="3600" dirty="0">
              <a:latin typeface="Times New Roman" panose="02020603050405020304" pitchFamily="18" charset="0"/>
              <a:cs typeface="Times New Roman" panose="02020603050405020304" pitchFamily="18" charset="0"/>
            </a:endParaRPr>
          </a:p>
        </p:txBody>
      </p:sp>
      <p:sp>
        <p:nvSpPr>
          <p:cNvPr id="4" name="Text Placeholder 3">
            <a:extLst>
              <a:ext uri="{FF2B5EF4-FFF2-40B4-BE49-F238E27FC236}">
                <a16:creationId xmlns:a16="http://schemas.microsoft.com/office/drawing/2014/main" id="{B0C36114-F7E5-4111-953D-CDE086404134}"/>
              </a:ext>
            </a:extLst>
          </p:cNvPr>
          <p:cNvSpPr>
            <a:spLocks noGrp="1"/>
          </p:cNvSpPr>
          <p:nvPr>
            <p:ph type="body" sz="quarter" idx="10"/>
          </p:nvPr>
        </p:nvSpPr>
        <p:spPr/>
        <p:txBody>
          <a:bodyPr/>
          <a:lstStyle/>
          <a:p>
            <a:endParaRPr lang="en-ZA"/>
          </a:p>
        </p:txBody>
      </p:sp>
      <p:graphicFrame>
        <p:nvGraphicFramePr>
          <p:cNvPr id="7" name="Table 6">
            <a:extLst>
              <a:ext uri="{FF2B5EF4-FFF2-40B4-BE49-F238E27FC236}">
                <a16:creationId xmlns:a16="http://schemas.microsoft.com/office/drawing/2014/main" id="{7E054013-B796-4B2A-A534-A01BDD0A56EB}"/>
              </a:ext>
            </a:extLst>
          </p:cNvPr>
          <p:cNvGraphicFramePr>
            <a:graphicFrameLocks noGrp="1"/>
          </p:cNvGraphicFramePr>
          <p:nvPr>
            <p:extLst>
              <p:ext uri="{D42A27DB-BD31-4B8C-83A1-F6EECF244321}">
                <p14:modId xmlns:p14="http://schemas.microsoft.com/office/powerpoint/2010/main" val="430023465"/>
              </p:ext>
            </p:extLst>
          </p:nvPr>
        </p:nvGraphicFramePr>
        <p:xfrm>
          <a:off x="358588" y="4001348"/>
          <a:ext cx="10774316" cy="2624456"/>
        </p:xfrm>
        <a:graphic>
          <a:graphicData uri="http://schemas.openxmlformats.org/drawingml/2006/table">
            <a:tbl>
              <a:tblPr firstRow="1" firstCol="1" bandRow="1">
                <a:tableStyleId>{5C22544A-7EE6-4342-B048-85BDC9FD1C3A}</a:tableStyleId>
              </a:tblPr>
              <a:tblGrid>
                <a:gridCol w="2106158">
                  <a:extLst>
                    <a:ext uri="{9D8B030D-6E8A-4147-A177-3AD203B41FA5}">
                      <a16:colId xmlns:a16="http://schemas.microsoft.com/office/drawing/2014/main" val="2109858276"/>
                    </a:ext>
                  </a:extLst>
                </a:gridCol>
                <a:gridCol w="2894376">
                  <a:extLst>
                    <a:ext uri="{9D8B030D-6E8A-4147-A177-3AD203B41FA5}">
                      <a16:colId xmlns:a16="http://schemas.microsoft.com/office/drawing/2014/main" val="769033631"/>
                    </a:ext>
                  </a:extLst>
                </a:gridCol>
                <a:gridCol w="2286000">
                  <a:extLst>
                    <a:ext uri="{9D8B030D-6E8A-4147-A177-3AD203B41FA5}">
                      <a16:colId xmlns:a16="http://schemas.microsoft.com/office/drawing/2014/main" val="2510088465"/>
                    </a:ext>
                  </a:extLst>
                </a:gridCol>
                <a:gridCol w="3487782">
                  <a:extLst>
                    <a:ext uri="{9D8B030D-6E8A-4147-A177-3AD203B41FA5}">
                      <a16:colId xmlns:a16="http://schemas.microsoft.com/office/drawing/2014/main" val="1991954657"/>
                    </a:ext>
                  </a:extLst>
                </a:gridCol>
              </a:tblGrid>
              <a:tr h="0">
                <a:tc>
                  <a:txBody>
                    <a:bodyPr/>
                    <a:lstStyle/>
                    <a:p>
                      <a:pPr algn="just">
                        <a:lnSpc>
                          <a:spcPct val="107000"/>
                        </a:lnSpc>
                        <a:spcAft>
                          <a:spcPts val="800"/>
                        </a:spcAft>
                      </a:pPr>
                      <a:r>
                        <a:rPr lang="en-ZA" sz="1400" dirty="0">
                          <a:effectLst/>
                        </a:rPr>
                        <a:t>B11</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b="0" dirty="0">
                          <a:solidFill>
                            <a:schemeClr val="accent1"/>
                          </a:solidFill>
                          <a:effectLst/>
                        </a:rPr>
                        <a:t>Safaris/Tours</a:t>
                      </a:r>
                      <a:endParaRPr lang="en-ZA" sz="1400" b="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solidFill>
                      <a:schemeClr val="accent5">
                        <a:lumMod val="60000"/>
                        <a:lumOff val="40000"/>
                      </a:schemeClr>
                    </a:solidFill>
                  </a:tcPr>
                </a:tc>
                <a:tc>
                  <a:txBody>
                    <a:bodyPr/>
                    <a:lstStyle/>
                    <a:p>
                      <a:pPr algn="just">
                        <a:lnSpc>
                          <a:spcPct val="107000"/>
                        </a:lnSpc>
                        <a:spcAft>
                          <a:spcPts val="800"/>
                        </a:spcAft>
                      </a:pPr>
                      <a:r>
                        <a:rPr lang="en-ZA" sz="1400" b="0" dirty="0">
                          <a:solidFill>
                            <a:schemeClr val="accent1"/>
                          </a:solidFill>
                          <a:effectLst/>
                        </a:rPr>
                        <a:t>7</a:t>
                      </a:r>
                      <a:endParaRPr lang="en-ZA" sz="1400" b="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solidFill>
                      <a:schemeClr val="accent5">
                        <a:lumMod val="60000"/>
                        <a:lumOff val="40000"/>
                      </a:schemeClr>
                    </a:solidFill>
                  </a:tcPr>
                </a:tc>
                <a:tc>
                  <a:txBody>
                    <a:bodyPr/>
                    <a:lstStyle/>
                    <a:p>
                      <a:pPr algn="just">
                        <a:lnSpc>
                          <a:spcPct val="107000"/>
                        </a:lnSpc>
                        <a:spcAft>
                          <a:spcPts val="800"/>
                        </a:spcAft>
                      </a:pPr>
                      <a:r>
                        <a:rPr lang="en-ZA" sz="1400" b="0" dirty="0">
                          <a:solidFill>
                            <a:schemeClr val="accent1"/>
                          </a:solidFill>
                          <a:effectLst/>
                        </a:rPr>
                        <a:t>2 permanent, freelance as needed</a:t>
                      </a:r>
                      <a:endParaRPr lang="en-ZA" sz="1400" b="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solidFill>
                      <a:schemeClr val="accent5">
                        <a:lumMod val="60000"/>
                        <a:lumOff val="40000"/>
                      </a:schemeClr>
                    </a:solidFill>
                  </a:tcPr>
                </a:tc>
                <a:extLst>
                  <a:ext uri="{0D108BD9-81ED-4DB2-BD59-A6C34878D82A}">
                    <a16:rowId xmlns:a16="http://schemas.microsoft.com/office/drawing/2014/main" val="3080652819"/>
                  </a:ext>
                </a:extLst>
              </a:tr>
              <a:tr h="0">
                <a:tc>
                  <a:txBody>
                    <a:bodyPr/>
                    <a:lstStyle/>
                    <a:p>
                      <a:pPr algn="just">
                        <a:lnSpc>
                          <a:spcPct val="107000"/>
                        </a:lnSpc>
                        <a:spcAft>
                          <a:spcPts val="800"/>
                        </a:spcAft>
                      </a:pPr>
                      <a:r>
                        <a:rPr lang="en-ZA" sz="1400" dirty="0">
                          <a:effectLst/>
                        </a:rPr>
                        <a:t>B12</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a:effectLst/>
                        </a:rPr>
                        <a:t>Lodge</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a:effectLst/>
                        </a:rPr>
                        <a:t>11</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dirty="0">
                          <a:effectLst/>
                        </a:rPr>
                        <a:t>28 (previously 38)</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extLst>
                  <a:ext uri="{0D108BD9-81ED-4DB2-BD59-A6C34878D82A}">
                    <a16:rowId xmlns:a16="http://schemas.microsoft.com/office/drawing/2014/main" val="3774231651"/>
                  </a:ext>
                </a:extLst>
              </a:tr>
              <a:tr h="119639">
                <a:tc>
                  <a:txBody>
                    <a:bodyPr/>
                    <a:lstStyle/>
                    <a:p>
                      <a:pPr algn="just">
                        <a:lnSpc>
                          <a:spcPct val="107000"/>
                        </a:lnSpc>
                        <a:spcAft>
                          <a:spcPts val="800"/>
                        </a:spcAft>
                      </a:pPr>
                      <a:r>
                        <a:rPr lang="en-ZA" sz="1400" dirty="0">
                          <a:effectLst/>
                        </a:rPr>
                        <a:t>B13</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a:effectLst/>
                        </a:rPr>
                        <a:t>Safaris/Tours</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a:effectLst/>
                        </a:rPr>
                        <a:t>15</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a:effectLst/>
                        </a:rPr>
                        <a:t>1 permanent, 14 freelance</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extLst>
                  <a:ext uri="{0D108BD9-81ED-4DB2-BD59-A6C34878D82A}">
                    <a16:rowId xmlns:a16="http://schemas.microsoft.com/office/drawing/2014/main" val="1675356196"/>
                  </a:ext>
                </a:extLst>
              </a:tr>
              <a:tr h="427671">
                <a:tc>
                  <a:txBody>
                    <a:bodyPr/>
                    <a:lstStyle/>
                    <a:p>
                      <a:pPr algn="just">
                        <a:lnSpc>
                          <a:spcPct val="107000"/>
                        </a:lnSpc>
                        <a:spcAft>
                          <a:spcPts val="800"/>
                        </a:spcAft>
                      </a:pPr>
                      <a:r>
                        <a:rPr lang="en-ZA" sz="1400">
                          <a:effectLst/>
                        </a:rPr>
                        <a:t>B14</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dirty="0">
                          <a:effectLst/>
                        </a:rPr>
                        <a:t>Safaris/Tours; Lodge</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dirty="0">
                          <a:effectLst/>
                        </a:rPr>
                        <a:t>2</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dirty="0">
                          <a:effectLst/>
                        </a:rPr>
                        <a:t>Lodge - 28 permanent (previously 31); Safaris - 23 permanent,10 freelance</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extLst>
                  <a:ext uri="{0D108BD9-81ED-4DB2-BD59-A6C34878D82A}">
                    <a16:rowId xmlns:a16="http://schemas.microsoft.com/office/drawing/2014/main" val="936257868"/>
                  </a:ext>
                </a:extLst>
              </a:tr>
              <a:tr h="119639">
                <a:tc>
                  <a:txBody>
                    <a:bodyPr/>
                    <a:lstStyle/>
                    <a:p>
                      <a:pPr algn="just">
                        <a:lnSpc>
                          <a:spcPct val="107000"/>
                        </a:lnSpc>
                        <a:spcAft>
                          <a:spcPts val="800"/>
                        </a:spcAft>
                      </a:pPr>
                      <a:r>
                        <a:rPr lang="en-ZA" sz="1400">
                          <a:effectLst/>
                        </a:rPr>
                        <a:t>B15</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dirty="0">
                          <a:effectLst/>
                        </a:rPr>
                        <a:t>Safaris/Tours</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a:effectLst/>
                        </a:rPr>
                        <a:t>11</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a:effectLst/>
                        </a:rPr>
                        <a:t>11 permanent, 6 freelance</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extLst>
                  <a:ext uri="{0D108BD9-81ED-4DB2-BD59-A6C34878D82A}">
                    <a16:rowId xmlns:a16="http://schemas.microsoft.com/office/drawing/2014/main" val="1721255737"/>
                  </a:ext>
                </a:extLst>
              </a:tr>
              <a:tr h="119639">
                <a:tc>
                  <a:txBody>
                    <a:bodyPr/>
                    <a:lstStyle/>
                    <a:p>
                      <a:pPr algn="just">
                        <a:lnSpc>
                          <a:spcPct val="107000"/>
                        </a:lnSpc>
                        <a:spcAft>
                          <a:spcPts val="800"/>
                        </a:spcAft>
                      </a:pPr>
                      <a:r>
                        <a:rPr lang="en-ZA" sz="1400">
                          <a:effectLst/>
                        </a:rPr>
                        <a:t>B16</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dirty="0">
                          <a:effectLst/>
                        </a:rPr>
                        <a:t>Lodge</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a:effectLst/>
                        </a:rPr>
                        <a:t>15</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a:effectLst/>
                        </a:rPr>
                        <a:t>17</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extLst>
                  <a:ext uri="{0D108BD9-81ED-4DB2-BD59-A6C34878D82A}">
                    <a16:rowId xmlns:a16="http://schemas.microsoft.com/office/drawing/2014/main" val="1034229281"/>
                  </a:ext>
                </a:extLst>
              </a:tr>
              <a:tr h="119639">
                <a:tc>
                  <a:txBody>
                    <a:bodyPr/>
                    <a:lstStyle/>
                    <a:p>
                      <a:pPr algn="just">
                        <a:lnSpc>
                          <a:spcPct val="107000"/>
                        </a:lnSpc>
                        <a:spcAft>
                          <a:spcPts val="800"/>
                        </a:spcAft>
                      </a:pPr>
                      <a:r>
                        <a:rPr lang="en-ZA" sz="1400">
                          <a:effectLst/>
                        </a:rPr>
                        <a:t>B17</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dirty="0">
                          <a:effectLst/>
                        </a:rPr>
                        <a:t>Restaurant</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a:effectLst/>
                        </a:rPr>
                        <a:t>2</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a:effectLst/>
                        </a:rPr>
                        <a:t>2</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extLst>
                  <a:ext uri="{0D108BD9-81ED-4DB2-BD59-A6C34878D82A}">
                    <a16:rowId xmlns:a16="http://schemas.microsoft.com/office/drawing/2014/main" val="3055974032"/>
                  </a:ext>
                </a:extLst>
              </a:tr>
              <a:tr h="301690">
                <a:tc>
                  <a:txBody>
                    <a:bodyPr/>
                    <a:lstStyle/>
                    <a:p>
                      <a:pPr algn="just">
                        <a:lnSpc>
                          <a:spcPct val="107000"/>
                        </a:lnSpc>
                        <a:spcAft>
                          <a:spcPts val="800"/>
                        </a:spcAft>
                      </a:pPr>
                      <a:r>
                        <a:rPr lang="en-ZA" sz="1400" dirty="0">
                          <a:effectLst/>
                        </a:rPr>
                        <a:t>B18</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dirty="0">
                          <a:effectLst/>
                        </a:rPr>
                        <a:t>Lodge; Restaurant</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dirty="0">
                          <a:effectLst/>
                        </a:rPr>
                        <a:t>Restaurant - 6 months; Lodge - 2 months</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a:effectLst/>
                        </a:rPr>
                        <a:t>170</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extLst>
                  <a:ext uri="{0D108BD9-81ED-4DB2-BD59-A6C34878D82A}">
                    <a16:rowId xmlns:a16="http://schemas.microsoft.com/office/drawing/2014/main" val="4083053542"/>
                  </a:ext>
                </a:extLst>
              </a:tr>
              <a:tr h="119639">
                <a:tc>
                  <a:txBody>
                    <a:bodyPr/>
                    <a:lstStyle/>
                    <a:p>
                      <a:pPr algn="just">
                        <a:lnSpc>
                          <a:spcPct val="107000"/>
                        </a:lnSpc>
                        <a:spcAft>
                          <a:spcPts val="800"/>
                        </a:spcAft>
                      </a:pPr>
                      <a:r>
                        <a:rPr lang="en-ZA" sz="1400">
                          <a:effectLst/>
                        </a:rPr>
                        <a:t>B19</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a:effectLst/>
                        </a:rPr>
                        <a:t>Hotel</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dirty="0">
                          <a:effectLst/>
                        </a:rPr>
                        <a:t>10</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a:effectLst/>
                        </a:rPr>
                        <a:t>150</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extLst>
                  <a:ext uri="{0D108BD9-81ED-4DB2-BD59-A6C34878D82A}">
                    <a16:rowId xmlns:a16="http://schemas.microsoft.com/office/drawing/2014/main" val="32219321"/>
                  </a:ext>
                </a:extLst>
              </a:tr>
              <a:tr h="119639">
                <a:tc>
                  <a:txBody>
                    <a:bodyPr/>
                    <a:lstStyle/>
                    <a:p>
                      <a:pPr algn="just">
                        <a:lnSpc>
                          <a:spcPct val="107000"/>
                        </a:lnSpc>
                        <a:spcAft>
                          <a:spcPts val="800"/>
                        </a:spcAft>
                      </a:pPr>
                      <a:r>
                        <a:rPr lang="en-ZA" sz="1400" dirty="0">
                          <a:effectLst/>
                        </a:rPr>
                        <a:t>B20</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a:effectLst/>
                        </a:rPr>
                        <a:t>Game Reserve</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dirty="0">
                          <a:effectLst/>
                        </a:rPr>
                        <a:t>20</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tc>
                  <a:txBody>
                    <a:bodyPr/>
                    <a:lstStyle/>
                    <a:p>
                      <a:pPr algn="just">
                        <a:lnSpc>
                          <a:spcPct val="107000"/>
                        </a:lnSpc>
                        <a:spcAft>
                          <a:spcPts val="800"/>
                        </a:spcAft>
                      </a:pPr>
                      <a:r>
                        <a:rPr lang="en-ZA" sz="1400" dirty="0">
                          <a:effectLst/>
                        </a:rPr>
                        <a:t>240</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1273" marR="41273" marT="0" marB="0" anchor="ctr"/>
                </a:tc>
                <a:extLst>
                  <a:ext uri="{0D108BD9-81ED-4DB2-BD59-A6C34878D82A}">
                    <a16:rowId xmlns:a16="http://schemas.microsoft.com/office/drawing/2014/main" val="1366857820"/>
                  </a:ext>
                </a:extLst>
              </a:tr>
            </a:tbl>
          </a:graphicData>
        </a:graphic>
      </p:graphicFrame>
    </p:spTree>
    <p:extLst>
      <p:ext uri="{BB962C8B-B14F-4D97-AF65-F5344CB8AC3E}">
        <p14:creationId xmlns:p14="http://schemas.microsoft.com/office/powerpoint/2010/main" val="31375043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D34CC4D1-2D82-4368-A85F-569AD8FB9354}"/>
              </a:ext>
            </a:extLst>
          </p:cNvPr>
          <p:cNvGraphicFramePr>
            <a:graphicFrameLocks noGrp="1"/>
          </p:cNvGraphicFramePr>
          <p:nvPr>
            <p:ph idx="1"/>
            <p:extLst>
              <p:ext uri="{D42A27DB-BD31-4B8C-83A1-F6EECF244321}">
                <p14:modId xmlns:p14="http://schemas.microsoft.com/office/powerpoint/2010/main" val="3676450356"/>
              </p:ext>
            </p:extLst>
          </p:nvPr>
        </p:nvGraphicFramePr>
        <p:xfrm>
          <a:off x="462579" y="1151068"/>
          <a:ext cx="10741130" cy="4935690"/>
        </p:xfrm>
        <a:graphic>
          <a:graphicData uri="http://schemas.openxmlformats.org/drawingml/2006/table">
            <a:tbl>
              <a:tblPr firstRow="1" firstCol="1" bandRow="1">
                <a:tableStyleId>{5C22544A-7EE6-4342-B048-85BDC9FD1C3A}</a:tableStyleId>
              </a:tblPr>
              <a:tblGrid>
                <a:gridCol w="2685282">
                  <a:extLst>
                    <a:ext uri="{9D8B030D-6E8A-4147-A177-3AD203B41FA5}">
                      <a16:colId xmlns:a16="http://schemas.microsoft.com/office/drawing/2014/main" val="2629003797"/>
                    </a:ext>
                  </a:extLst>
                </a:gridCol>
                <a:gridCol w="2881854">
                  <a:extLst>
                    <a:ext uri="{9D8B030D-6E8A-4147-A177-3AD203B41FA5}">
                      <a16:colId xmlns:a16="http://schemas.microsoft.com/office/drawing/2014/main" val="8132802"/>
                    </a:ext>
                  </a:extLst>
                </a:gridCol>
                <a:gridCol w="2488712">
                  <a:extLst>
                    <a:ext uri="{9D8B030D-6E8A-4147-A177-3AD203B41FA5}">
                      <a16:colId xmlns:a16="http://schemas.microsoft.com/office/drawing/2014/main" val="1950470153"/>
                    </a:ext>
                  </a:extLst>
                </a:gridCol>
                <a:gridCol w="2685282">
                  <a:extLst>
                    <a:ext uri="{9D8B030D-6E8A-4147-A177-3AD203B41FA5}">
                      <a16:colId xmlns:a16="http://schemas.microsoft.com/office/drawing/2014/main" val="1241683274"/>
                    </a:ext>
                  </a:extLst>
                </a:gridCol>
              </a:tblGrid>
              <a:tr h="407184">
                <a:tc>
                  <a:txBody>
                    <a:bodyPr/>
                    <a:lstStyle/>
                    <a:p>
                      <a:pPr>
                        <a:lnSpc>
                          <a:spcPct val="107000"/>
                        </a:lnSpc>
                        <a:spcAft>
                          <a:spcPts val="800"/>
                        </a:spcAft>
                      </a:pPr>
                      <a:r>
                        <a:rPr lang="en-ZA" sz="1400">
                          <a:effectLst/>
                        </a:rPr>
                        <a:t>Identifier</a:t>
                      </a:r>
                      <a:endParaRPr lang="en-ZA"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en-ZA" sz="1400">
                          <a:effectLst/>
                        </a:rPr>
                        <a:t>Type of Business</a:t>
                      </a:r>
                      <a:endParaRPr lang="en-ZA"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en-ZA" sz="1400">
                          <a:effectLst/>
                        </a:rPr>
                        <a:t>Years in Operation</a:t>
                      </a:r>
                      <a:endParaRPr lang="en-ZA"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en-ZA" sz="1400" dirty="0">
                          <a:effectLst/>
                        </a:rPr>
                        <a:t>Number of Employees</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97993127"/>
                  </a:ext>
                </a:extLst>
              </a:tr>
              <a:tr h="228174">
                <a:tc>
                  <a:txBody>
                    <a:bodyPr/>
                    <a:lstStyle/>
                    <a:p>
                      <a:pPr>
                        <a:lnSpc>
                          <a:spcPct val="107000"/>
                        </a:lnSpc>
                        <a:spcAft>
                          <a:spcPts val="800"/>
                        </a:spcAft>
                      </a:pPr>
                      <a:r>
                        <a:rPr lang="en-ZA" sz="1200">
                          <a:effectLst/>
                        </a:rPr>
                        <a:t>O1</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Country Market</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2,5</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85</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8622339"/>
                  </a:ext>
                </a:extLst>
              </a:tr>
              <a:tr h="222345">
                <a:tc>
                  <a:txBody>
                    <a:bodyPr/>
                    <a:lstStyle/>
                    <a:p>
                      <a:pPr>
                        <a:lnSpc>
                          <a:spcPct val="107000"/>
                        </a:lnSpc>
                        <a:spcAft>
                          <a:spcPts val="800"/>
                        </a:spcAft>
                      </a:pPr>
                      <a:r>
                        <a:rPr lang="en-ZA" sz="1200">
                          <a:effectLst/>
                        </a:rPr>
                        <a:t>O2</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Zip Lining (canopy tours)</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6</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35</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8217911"/>
                  </a:ext>
                </a:extLst>
              </a:tr>
              <a:tr h="222345">
                <a:tc>
                  <a:txBody>
                    <a:bodyPr/>
                    <a:lstStyle/>
                    <a:p>
                      <a:pPr>
                        <a:lnSpc>
                          <a:spcPct val="107000"/>
                        </a:lnSpc>
                        <a:spcAft>
                          <a:spcPts val="800"/>
                        </a:spcAft>
                      </a:pPr>
                      <a:r>
                        <a:rPr lang="en-ZA" sz="1200" dirty="0">
                          <a:effectLst/>
                        </a:rPr>
                        <a:t>O3</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Diving and Boat Cruises</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9</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5 and 2 part time (now 1 part time)</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02132273"/>
                  </a:ext>
                </a:extLst>
              </a:tr>
              <a:tr h="228174">
                <a:tc>
                  <a:txBody>
                    <a:bodyPr/>
                    <a:lstStyle/>
                    <a:p>
                      <a:pPr>
                        <a:lnSpc>
                          <a:spcPct val="107000"/>
                        </a:lnSpc>
                        <a:spcAft>
                          <a:spcPts val="800"/>
                        </a:spcAft>
                      </a:pPr>
                      <a:r>
                        <a:rPr lang="en-ZA" sz="1200">
                          <a:effectLst/>
                        </a:rPr>
                        <a:t>O4</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Wine Estate</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10</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40</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25548483"/>
                  </a:ext>
                </a:extLst>
              </a:tr>
              <a:tr h="228174">
                <a:tc>
                  <a:txBody>
                    <a:bodyPr/>
                    <a:lstStyle/>
                    <a:p>
                      <a:pPr>
                        <a:lnSpc>
                          <a:spcPct val="107000"/>
                        </a:lnSpc>
                        <a:spcAft>
                          <a:spcPts val="800"/>
                        </a:spcAft>
                      </a:pPr>
                      <a:r>
                        <a:rPr lang="en-ZA" sz="1200">
                          <a:effectLst/>
                        </a:rPr>
                        <a:t>O5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Wine Estate</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20</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32</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92707893"/>
                  </a:ext>
                </a:extLst>
              </a:tr>
              <a:tr h="228174">
                <a:tc>
                  <a:txBody>
                    <a:bodyPr/>
                    <a:lstStyle/>
                    <a:p>
                      <a:pPr>
                        <a:lnSpc>
                          <a:spcPct val="107000"/>
                        </a:lnSpc>
                        <a:spcAft>
                          <a:spcPts val="800"/>
                        </a:spcAft>
                      </a:pPr>
                      <a:r>
                        <a:rPr lang="en-ZA" sz="1200">
                          <a:effectLst/>
                        </a:rPr>
                        <a:t>O6</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Wine Estate</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40</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30</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08523816"/>
                  </a:ext>
                </a:extLst>
              </a:tr>
              <a:tr h="228174">
                <a:tc>
                  <a:txBody>
                    <a:bodyPr/>
                    <a:lstStyle/>
                    <a:p>
                      <a:pPr>
                        <a:lnSpc>
                          <a:spcPct val="107000"/>
                        </a:lnSpc>
                        <a:spcAft>
                          <a:spcPts val="800"/>
                        </a:spcAft>
                      </a:pPr>
                      <a:r>
                        <a:rPr lang="en-ZA" sz="1200">
                          <a:effectLst/>
                        </a:rPr>
                        <a:t>O7</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Craft Brewery</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9</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2 and 8 part time</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69310897"/>
                  </a:ext>
                </a:extLst>
              </a:tr>
              <a:tr h="228174">
                <a:tc>
                  <a:txBody>
                    <a:bodyPr/>
                    <a:lstStyle/>
                    <a:p>
                      <a:pPr>
                        <a:lnSpc>
                          <a:spcPct val="107000"/>
                        </a:lnSpc>
                        <a:spcAft>
                          <a:spcPts val="800"/>
                        </a:spcAft>
                      </a:pPr>
                      <a:r>
                        <a:rPr lang="en-ZA" sz="1200">
                          <a:effectLst/>
                        </a:rPr>
                        <a:t>O8</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Tours and Transfers</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10</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2 (was 5)</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03250939"/>
                  </a:ext>
                </a:extLst>
              </a:tr>
              <a:tr h="228174">
                <a:tc>
                  <a:txBody>
                    <a:bodyPr/>
                    <a:lstStyle/>
                    <a:p>
                      <a:pPr>
                        <a:lnSpc>
                          <a:spcPct val="107000"/>
                        </a:lnSpc>
                        <a:spcAft>
                          <a:spcPts val="800"/>
                        </a:spcAft>
                      </a:pPr>
                      <a:r>
                        <a:rPr lang="en-ZA" sz="1200">
                          <a:effectLst/>
                        </a:rPr>
                        <a:t>O9</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Restaurant</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17</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5</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07799542"/>
                  </a:ext>
                </a:extLst>
              </a:tr>
              <a:tr h="228174">
                <a:tc>
                  <a:txBody>
                    <a:bodyPr/>
                    <a:lstStyle/>
                    <a:p>
                      <a:pPr>
                        <a:lnSpc>
                          <a:spcPct val="107000"/>
                        </a:lnSpc>
                        <a:spcAft>
                          <a:spcPts val="800"/>
                        </a:spcAft>
                      </a:pPr>
                      <a:r>
                        <a:rPr lang="en-ZA" sz="1200">
                          <a:effectLst/>
                        </a:rPr>
                        <a:t>O10</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Restaurant</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11</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12</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68139507"/>
                  </a:ext>
                </a:extLst>
              </a:tr>
              <a:tr h="228174">
                <a:tc>
                  <a:txBody>
                    <a:bodyPr/>
                    <a:lstStyle/>
                    <a:p>
                      <a:pPr>
                        <a:lnSpc>
                          <a:spcPct val="107000"/>
                        </a:lnSpc>
                        <a:spcAft>
                          <a:spcPts val="800"/>
                        </a:spcAft>
                      </a:pPr>
                      <a:r>
                        <a:rPr lang="en-ZA" sz="1200">
                          <a:effectLst/>
                        </a:rPr>
                        <a:t>O11</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Five star eco-lodge</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24</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100</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57991213"/>
                  </a:ext>
                </a:extLst>
              </a:tr>
              <a:tr h="222345">
                <a:tc>
                  <a:txBody>
                    <a:bodyPr/>
                    <a:lstStyle/>
                    <a:p>
                      <a:pPr>
                        <a:lnSpc>
                          <a:spcPct val="107000"/>
                        </a:lnSpc>
                        <a:spcAft>
                          <a:spcPts val="800"/>
                        </a:spcAft>
                      </a:pPr>
                      <a:r>
                        <a:rPr lang="en-ZA" sz="1200">
                          <a:effectLst/>
                        </a:rPr>
                        <a:t>O12</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Four star guest house</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17</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5</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41051226"/>
                  </a:ext>
                </a:extLst>
              </a:tr>
              <a:tr h="222345">
                <a:tc>
                  <a:txBody>
                    <a:bodyPr/>
                    <a:lstStyle/>
                    <a:p>
                      <a:pPr>
                        <a:lnSpc>
                          <a:spcPct val="107000"/>
                        </a:lnSpc>
                        <a:spcAft>
                          <a:spcPts val="800"/>
                        </a:spcAft>
                      </a:pPr>
                      <a:r>
                        <a:rPr lang="en-ZA" sz="1200">
                          <a:effectLst/>
                        </a:rPr>
                        <a:t>O13</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dirty="0">
                          <a:effectLst/>
                        </a:rPr>
                        <a:t>Four star guest house</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16</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9 (was 15)</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87478144"/>
                  </a:ext>
                </a:extLst>
              </a:tr>
              <a:tr h="222345">
                <a:tc>
                  <a:txBody>
                    <a:bodyPr/>
                    <a:lstStyle/>
                    <a:p>
                      <a:pPr>
                        <a:lnSpc>
                          <a:spcPct val="107000"/>
                        </a:lnSpc>
                        <a:spcAft>
                          <a:spcPts val="800"/>
                        </a:spcAft>
                      </a:pPr>
                      <a:r>
                        <a:rPr lang="en-ZA" sz="1200">
                          <a:effectLst/>
                        </a:rPr>
                        <a:t>O14</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Three star guest house</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21</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3</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67840681"/>
                  </a:ext>
                </a:extLst>
              </a:tr>
              <a:tr h="228174">
                <a:tc>
                  <a:txBody>
                    <a:bodyPr/>
                    <a:lstStyle/>
                    <a:p>
                      <a:pPr>
                        <a:lnSpc>
                          <a:spcPct val="107000"/>
                        </a:lnSpc>
                        <a:spcAft>
                          <a:spcPts val="800"/>
                        </a:spcAft>
                      </a:pPr>
                      <a:r>
                        <a:rPr lang="en-ZA" sz="1200">
                          <a:effectLst/>
                        </a:rPr>
                        <a:t>O15</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Self-catering house</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12</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2</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12683223"/>
                  </a:ext>
                </a:extLst>
              </a:tr>
              <a:tr h="222345">
                <a:tc>
                  <a:txBody>
                    <a:bodyPr/>
                    <a:lstStyle/>
                    <a:p>
                      <a:pPr>
                        <a:lnSpc>
                          <a:spcPct val="107000"/>
                        </a:lnSpc>
                        <a:spcAft>
                          <a:spcPts val="800"/>
                        </a:spcAft>
                      </a:pPr>
                      <a:r>
                        <a:rPr lang="en-ZA" sz="1200">
                          <a:effectLst/>
                        </a:rPr>
                        <a:t>O16</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Self-catering apartments</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10</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4</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53823859"/>
                  </a:ext>
                </a:extLst>
              </a:tr>
              <a:tr h="228174">
                <a:tc>
                  <a:txBody>
                    <a:bodyPr/>
                    <a:lstStyle/>
                    <a:p>
                      <a:pPr>
                        <a:lnSpc>
                          <a:spcPct val="107000"/>
                        </a:lnSpc>
                        <a:spcAft>
                          <a:spcPts val="800"/>
                        </a:spcAft>
                      </a:pPr>
                      <a:r>
                        <a:rPr lang="en-ZA" sz="1200">
                          <a:effectLst/>
                        </a:rPr>
                        <a:t>O17</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Bed and breakfast</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8</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2</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28169590"/>
                  </a:ext>
                </a:extLst>
              </a:tr>
              <a:tr h="228174">
                <a:tc>
                  <a:txBody>
                    <a:bodyPr/>
                    <a:lstStyle/>
                    <a:p>
                      <a:pPr>
                        <a:lnSpc>
                          <a:spcPct val="107000"/>
                        </a:lnSpc>
                        <a:spcAft>
                          <a:spcPts val="800"/>
                        </a:spcAft>
                      </a:pPr>
                      <a:r>
                        <a:rPr lang="en-ZA" sz="1200">
                          <a:effectLst/>
                        </a:rPr>
                        <a:t>O18</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Bed and breakfast</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10</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3</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24503280"/>
                  </a:ext>
                </a:extLst>
              </a:tr>
              <a:tr h="228174">
                <a:tc>
                  <a:txBody>
                    <a:bodyPr/>
                    <a:lstStyle/>
                    <a:p>
                      <a:pPr>
                        <a:lnSpc>
                          <a:spcPct val="107000"/>
                        </a:lnSpc>
                        <a:spcAft>
                          <a:spcPts val="800"/>
                        </a:spcAft>
                      </a:pPr>
                      <a:r>
                        <a:rPr lang="en-ZA" sz="1200">
                          <a:effectLst/>
                        </a:rPr>
                        <a:t>O19</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Farm cottages</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17</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2</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15657013"/>
                  </a:ext>
                </a:extLst>
              </a:tr>
              <a:tr h="228174">
                <a:tc>
                  <a:txBody>
                    <a:bodyPr/>
                    <a:lstStyle/>
                    <a:p>
                      <a:pPr>
                        <a:lnSpc>
                          <a:spcPct val="107000"/>
                        </a:lnSpc>
                        <a:spcAft>
                          <a:spcPts val="800"/>
                        </a:spcAft>
                      </a:pPr>
                      <a:r>
                        <a:rPr lang="en-ZA" sz="1200">
                          <a:effectLst/>
                        </a:rPr>
                        <a:t>O20</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Backpackers</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a:effectLst/>
                        </a:rPr>
                        <a:t>21</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ZA" sz="1200" dirty="0">
                          <a:effectLst/>
                        </a:rPr>
                        <a:t>2 (was 5)</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02055890"/>
                  </a:ext>
                </a:extLst>
              </a:tr>
            </a:tbl>
          </a:graphicData>
        </a:graphic>
      </p:graphicFrame>
      <p:sp>
        <p:nvSpPr>
          <p:cNvPr id="3" name="Title 2">
            <a:extLst>
              <a:ext uri="{FF2B5EF4-FFF2-40B4-BE49-F238E27FC236}">
                <a16:creationId xmlns:a16="http://schemas.microsoft.com/office/drawing/2014/main" id="{36DC3E57-A4D4-4AF5-843D-EF90A7D3EC10}"/>
              </a:ext>
            </a:extLst>
          </p:cNvPr>
          <p:cNvSpPr>
            <a:spLocks noGrp="1"/>
          </p:cNvSpPr>
          <p:nvPr>
            <p:ph type="title"/>
          </p:nvPr>
        </p:nvSpPr>
        <p:spPr/>
        <p:txBody>
          <a:bodyPr/>
          <a:lstStyle/>
          <a:p>
            <a:r>
              <a:rPr lang="en-ZA" sz="3600" b="1" dirty="0">
                <a:effectLst/>
                <a:latin typeface="Times New Roman" panose="02020603050405020304" pitchFamily="18" charset="0"/>
                <a:ea typeface="Calibri" panose="020F0502020204030204" pitchFamily="34" charset="0"/>
                <a:cs typeface="Times New Roman" panose="02020603050405020304" pitchFamily="18" charset="0"/>
              </a:rPr>
              <a:t>The Overstrand cluster of interviewed entrepreneurs</a:t>
            </a:r>
            <a:endParaRPr lang="en-ZA" sz="3600" dirty="0">
              <a:latin typeface="Times New Roman" panose="02020603050405020304" pitchFamily="18" charset="0"/>
              <a:cs typeface="Times New Roman" panose="02020603050405020304" pitchFamily="18" charset="0"/>
            </a:endParaRPr>
          </a:p>
        </p:txBody>
      </p:sp>
      <p:sp>
        <p:nvSpPr>
          <p:cNvPr id="4" name="Text Placeholder 3">
            <a:extLst>
              <a:ext uri="{FF2B5EF4-FFF2-40B4-BE49-F238E27FC236}">
                <a16:creationId xmlns:a16="http://schemas.microsoft.com/office/drawing/2014/main" id="{3B71FFA1-87D9-48EE-8BCE-D4BEF0DFF492}"/>
              </a:ext>
            </a:extLst>
          </p:cNvPr>
          <p:cNvSpPr>
            <a:spLocks noGrp="1"/>
          </p:cNvSpPr>
          <p:nvPr>
            <p:ph type="body" sz="quarter" idx="10"/>
          </p:nvPr>
        </p:nvSpPr>
        <p:spPr/>
        <p:txBody>
          <a:bodyPr/>
          <a:lstStyle/>
          <a:p>
            <a:endParaRPr lang="en-ZA"/>
          </a:p>
        </p:txBody>
      </p:sp>
    </p:spTree>
    <p:extLst>
      <p:ext uri="{BB962C8B-B14F-4D97-AF65-F5344CB8AC3E}">
        <p14:creationId xmlns:p14="http://schemas.microsoft.com/office/powerpoint/2010/main" val="16337409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0A676D9-7D17-4ACA-B461-F812BFBBDB13}"/>
              </a:ext>
            </a:extLst>
          </p:cNvPr>
          <p:cNvSpPr>
            <a:spLocks noGrp="1"/>
          </p:cNvSpPr>
          <p:nvPr>
            <p:ph type="title"/>
          </p:nvPr>
        </p:nvSpPr>
        <p:spPr/>
        <p:txBody>
          <a:bodyPr/>
          <a:lstStyle/>
          <a:p>
            <a:r>
              <a:rPr lang="en-ZA" sz="4000" dirty="0">
                <a:latin typeface="Times New Roman" panose="02020603050405020304" pitchFamily="18" charset="0"/>
                <a:cs typeface="Times New Roman" panose="02020603050405020304" pitchFamily="18" charset="0"/>
              </a:rPr>
              <a:t>Overview of Businesses and Impacts of COVID-19 </a:t>
            </a:r>
          </a:p>
        </p:txBody>
      </p:sp>
      <p:sp>
        <p:nvSpPr>
          <p:cNvPr id="2" name="Content Placeholder 1">
            <a:extLst>
              <a:ext uri="{FF2B5EF4-FFF2-40B4-BE49-F238E27FC236}">
                <a16:creationId xmlns:a16="http://schemas.microsoft.com/office/drawing/2014/main" id="{73C24DD9-1D9F-458C-88F5-853C53DAF584}"/>
              </a:ext>
            </a:extLst>
          </p:cNvPr>
          <p:cNvSpPr>
            <a:spLocks noGrp="1"/>
          </p:cNvSpPr>
          <p:nvPr>
            <p:ph idx="1"/>
          </p:nvPr>
        </p:nvSpPr>
        <p:spPr/>
        <p:txBody>
          <a:bodyPr/>
          <a:lstStyle/>
          <a:p>
            <a:pPr>
              <a:lnSpc>
                <a:spcPct val="100000"/>
              </a:lnSpc>
            </a:pPr>
            <a:r>
              <a:rPr lang="en-ZA" sz="2000" dirty="0">
                <a:latin typeface="Times New Roman" panose="02020603050405020304" pitchFamily="18" charset="0"/>
                <a:cs typeface="Times New Roman" panose="02020603050405020304" pitchFamily="18" charset="0"/>
              </a:rPr>
              <a:t>There were differences between the 3 case study areas in that Bela-Bela was already strongly domestic tourism with only a small segment of international (hunters),Bushbuckridge was heavily reliant on high end international tourists and Overstrand, although many week-end and VFR visitors are domestic the international market was crucial for accommodation and other attractions such as wine farms and adventure tourism.</a:t>
            </a:r>
          </a:p>
          <a:p>
            <a:pPr>
              <a:lnSpc>
                <a:spcPct val="100000"/>
              </a:lnSpc>
            </a:pPr>
            <a:r>
              <a:rPr lang="en-ZA" sz="2000" dirty="0">
                <a:latin typeface="Times New Roman" panose="02020603050405020304" pitchFamily="18" charset="0"/>
                <a:cs typeface="Times New Roman" panose="02020603050405020304" pitchFamily="18" charset="0"/>
              </a:rPr>
              <a:t>Despite these differences when asked to briefly describe the impacts of COVID-19 on their business the following were typical responses: </a:t>
            </a: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a:t>
            </a:r>
            <a:r>
              <a:rPr lang="en-ZA" sz="2000" i="1" dirty="0">
                <a:effectLst/>
                <a:latin typeface="Times New Roman" panose="02020603050405020304" pitchFamily="18" charset="0"/>
                <a:ea typeface="Calibri" panose="020F0502020204030204" pitchFamily="34" charset="0"/>
                <a:cs typeface="Times New Roman" panose="02020603050405020304" pitchFamily="18" charset="0"/>
              </a:rPr>
              <a:t>devastating’, ‘</a:t>
            </a:r>
            <a:r>
              <a:rPr lang="en-ZA" sz="2000" i="1" dirty="0" err="1">
                <a:effectLst/>
                <a:latin typeface="Times New Roman" panose="02020603050405020304" pitchFamily="18" charset="0"/>
                <a:ea typeface="Calibri" panose="020F0502020204030204" pitchFamily="34" charset="0"/>
                <a:cs typeface="Times New Roman" panose="02020603050405020304" pitchFamily="18" charset="0"/>
              </a:rPr>
              <a:t>heartbreaking</a:t>
            </a:r>
            <a:r>
              <a:rPr lang="en-ZA" sz="2000" i="1" dirty="0">
                <a:effectLst/>
                <a:latin typeface="Times New Roman" panose="02020603050405020304" pitchFamily="18" charset="0"/>
                <a:ea typeface="Calibri" panose="020F0502020204030204" pitchFamily="34" charset="0"/>
                <a:cs typeface="Times New Roman" panose="02020603050405020304" pitchFamily="18" charset="0"/>
              </a:rPr>
              <a:t>’, ‘disastrous’</a:t>
            </a: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 and ‘</a:t>
            </a:r>
            <a:r>
              <a:rPr lang="en-ZA" sz="2000" i="1" dirty="0">
                <a:effectLst/>
                <a:latin typeface="Times New Roman" panose="02020603050405020304" pitchFamily="18" charset="0"/>
                <a:ea typeface="Calibri" panose="020F0502020204030204" pitchFamily="34" charset="0"/>
                <a:cs typeface="Times New Roman" panose="02020603050405020304" pitchFamily="18" charset="0"/>
              </a:rPr>
              <a:t>detrimental</a:t>
            </a: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 (Bela-Bela).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disastrous</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devastating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or similar such phrases. Others included phrases such as “</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unfair</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life-changing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or related it to their current financial status, for example “</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loss of income”</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(Bushbuckridge); </a:t>
            </a:r>
            <a:r>
              <a:rPr lang="en-ZA" sz="2000" i="1" dirty="0">
                <a:effectLst/>
                <a:latin typeface="Times New Roman" panose="02020603050405020304" pitchFamily="18" charset="0"/>
                <a:ea typeface="Calibri" panose="020F0502020204030204" pitchFamily="34" charset="0"/>
                <a:cs typeface="Times New Roman" panose="02020603050405020304" pitchFamily="18" charset="0"/>
              </a:rPr>
              <a:t>“devastating</a:t>
            </a: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ZA" sz="2000" i="1" dirty="0">
                <a:effectLst/>
                <a:latin typeface="Times New Roman" panose="02020603050405020304" pitchFamily="18" charset="0"/>
                <a:ea typeface="Calibri" panose="020F0502020204030204" pitchFamily="34" charset="0"/>
                <a:cs typeface="Times New Roman" panose="02020603050405020304" pitchFamily="18" charset="0"/>
              </a:rPr>
              <a:t>less of everything</a:t>
            </a: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ZA" sz="2000" i="1" dirty="0">
                <a:effectLst/>
                <a:latin typeface="Times New Roman" panose="02020603050405020304" pitchFamily="18" charset="0"/>
                <a:ea typeface="Calibri" panose="020F0502020204030204" pitchFamily="34" charset="0"/>
                <a:cs typeface="Times New Roman" panose="02020603050405020304" pitchFamily="18" charset="0"/>
              </a:rPr>
              <a:t>survival is the bottom line</a:t>
            </a: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ZA" sz="2000" i="1" dirty="0">
                <a:effectLst/>
                <a:latin typeface="Times New Roman" panose="02020603050405020304" pitchFamily="18" charset="0"/>
                <a:ea typeface="Calibri" panose="020F0502020204030204" pitchFamily="34" charset="0"/>
                <a:cs typeface="Times New Roman" panose="02020603050405020304" pitchFamily="18" charset="0"/>
              </a:rPr>
              <a:t>eye opening</a:t>
            </a: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ZA" sz="2000" i="1" dirty="0">
                <a:effectLst/>
                <a:latin typeface="Times New Roman" panose="02020603050405020304" pitchFamily="18" charset="0"/>
                <a:ea typeface="Calibri" panose="020F0502020204030204" pitchFamily="34" charset="0"/>
                <a:cs typeface="Times New Roman" panose="02020603050405020304" pitchFamily="18" charset="0"/>
              </a:rPr>
              <a:t>unless BEE compliant can’t survive</a:t>
            </a: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ZA" sz="2000" i="1" dirty="0">
                <a:effectLst/>
                <a:latin typeface="Times New Roman" panose="02020603050405020304" pitchFamily="18" charset="0"/>
                <a:ea typeface="Calibri" panose="020F0502020204030204" pitchFamily="34" charset="0"/>
                <a:cs typeface="Times New Roman" panose="02020603050405020304" pitchFamily="18" charset="0"/>
              </a:rPr>
              <a:t>change</a:t>
            </a: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ZA" sz="2000" i="1" dirty="0">
                <a:effectLst/>
                <a:latin typeface="Times New Roman" panose="02020603050405020304" pitchFamily="18" charset="0"/>
                <a:ea typeface="Calibri" panose="020F0502020204030204" pitchFamily="34" charset="0"/>
                <a:cs typeface="Times New Roman" panose="02020603050405020304" pitchFamily="18" charset="0"/>
              </a:rPr>
              <a:t>unpredictable</a:t>
            </a: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ZA" sz="2000" i="1" dirty="0">
                <a:effectLst/>
                <a:latin typeface="Times New Roman" panose="02020603050405020304" pitchFamily="18" charset="0"/>
                <a:ea typeface="Calibri" panose="020F0502020204030204" pitchFamily="34" charset="0"/>
                <a:cs typeface="Times New Roman" panose="02020603050405020304" pitchFamily="18" charset="0"/>
              </a:rPr>
              <a:t>it’s been crippling</a:t>
            </a: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ZA" sz="2000" i="1" dirty="0">
                <a:effectLst/>
                <a:latin typeface="Times New Roman" panose="02020603050405020304" pitchFamily="18" charset="0"/>
                <a:ea typeface="Calibri" panose="020F0502020204030204" pitchFamily="34" charset="0"/>
                <a:cs typeface="Times New Roman" panose="02020603050405020304" pitchFamily="18" charset="0"/>
              </a:rPr>
              <a:t>totally decimated</a:t>
            </a: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ZA" sz="2000" i="1" dirty="0">
                <a:effectLst/>
                <a:latin typeface="Times New Roman" panose="02020603050405020304" pitchFamily="18" charset="0"/>
                <a:ea typeface="Calibri" panose="020F0502020204030204" pitchFamily="34" charset="0"/>
                <a:cs typeface="Times New Roman" panose="02020603050405020304" pitchFamily="18" charset="0"/>
              </a:rPr>
              <a:t>destroyed the South African market</a:t>
            </a: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ZA" sz="2000" i="1" dirty="0">
                <a:effectLst/>
                <a:latin typeface="Times New Roman" panose="02020603050405020304" pitchFamily="18" charset="0"/>
                <a:ea typeface="Calibri" panose="020F0502020204030204" pitchFamily="34" charset="0"/>
                <a:cs typeface="Times New Roman" panose="02020603050405020304" pitchFamily="18" charset="0"/>
              </a:rPr>
              <a:t>disastrous for the most part of 2020</a:t>
            </a: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ZA" sz="2000" i="1" dirty="0">
                <a:effectLst/>
                <a:latin typeface="Times New Roman" panose="02020603050405020304" pitchFamily="18" charset="0"/>
                <a:ea typeface="Calibri" panose="020F0502020204030204" pitchFamily="34" charset="0"/>
                <a:cs typeface="Times New Roman" panose="02020603050405020304" pitchFamily="18" charset="0"/>
              </a:rPr>
              <a:t>horrific</a:t>
            </a: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  and “</a:t>
            </a:r>
            <a:r>
              <a:rPr lang="en-ZA" sz="2000" i="1" dirty="0">
                <a:effectLst/>
                <a:latin typeface="Times New Roman" panose="02020603050405020304" pitchFamily="18" charset="0"/>
                <a:ea typeface="Calibri" panose="020F0502020204030204" pitchFamily="34" charset="0"/>
                <a:cs typeface="Times New Roman" panose="02020603050405020304" pitchFamily="18" charset="0"/>
              </a:rPr>
              <a:t>quite painful but not devastating</a:t>
            </a: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 (Overstrand).</a:t>
            </a:r>
          </a:p>
          <a:p>
            <a:pPr>
              <a:lnSpc>
                <a:spcPct val="100000"/>
              </a:lnSpc>
            </a:pPr>
            <a:r>
              <a:rPr lang="en-ZA" sz="2000" dirty="0">
                <a:latin typeface="Times New Roman" panose="02020603050405020304" pitchFamily="18" charset="0"/>
                <a:cs typeface="Times New Roman" panose="02020603050405020304" pitchFamily="18" charset="0"/>
              </a:rPr>
              <a:t>It was emphasized strongly that where businesses had begun to attract domestic tourists these could not substitute the loss of income from international visitors</a:t>
            </a:r>
          </a:p>
        </p:txBody>
      </p:sp>
    </p:spTree>
    <p:extLst>
      <p:ext uri="{BB962C8B-B14F-4D97-AF65-F5344CB8AC3E}">
        <p14:creationId xmlns:p14="http://schemas.microsoft.com/office/powerpoint/2010/main" val="10549818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D0BADD8-245E-41A6-9248-A1F345800E32}"/>
              </a:ext>
            </a:extLst>
          </p:cNvPr>
          <p:cNvSpPr>
            <a:spLocks noGrp="1"/>
          </p:cNvSpPr>
          <p:nvPr>
            <p:ph idx="1"/>
          </p:nvPr>
        </p:nvSpPr>
        <p:spPr/>
        <p:txBody>
          <a:bodyPr/>
          <a:lstStyle/>
          <a:p>
            <a:pPr>
              <a:lnSpc>
                <a:spcPct val="100000"/>
              </a:lnSpc>
            </a:pPr>
            <a:r>
              <a:rPr lang="en-ZA" sz="2000" dirty="0">
                <a:latin typeface="Times New Roman" panose="02020603050405020304" pitchFamily="18" charset="0"/>
                <a:cs typeface="Times New Roman" panose="02020603050405020304" pitchFamily="18" charset="0"/>
              </a:rPr>
              <a:t>A wide variety of responses were noted across the three case studies. Many of which mirrored those reported by the 3 surveys conducted by the Department of Tourism/Tourism Business Council/IFC in 2020.</a:t>
            </a:r>
          </a:p>
          <a:p>
            <a:pPr>
              <a:lnSpc>
                <a:spcPct val="100000"/>
              </a:lnSpc>
            </a:pPr>
            <a:r>
              <a:rPr lang="en-ZA" sz="2000" dirty="0">
                <a:latin typeface="Times New Roman" panose="02020603050405020304" pitchFamily="18" charset="0"/>
                <a:cs typeface="Times New Roman" panose="02020603050405020304" pitchFamily="18" charset="0"/>
              </a:rPr>
              <a:t>The most common overall response was to cut costs. A very common response was worker retrenchments other cost cutting included reducing unnecessary/unaffordable expenses (turning off geysers, mothballing part of their operations, cancelling DSTV, reduced security, limited a la carte instead of buffet)</a:t>
            </a:r>
          </a:p>
          <a:p>
            <a:pPr>
              <a:lnSpc>
                <a:spcPct val="100000"/>
              </a:lnSpc>
            </a:pPr>
            <a:r>
              <a:rPr lang="en-ZA" sz="2000" dirty="0">
                <a:latin typeface="Times New Roman" panose="02020603050405020304" pitchFamily="18" charset="0"/>
                <a:cs typeface="Times New Roman" panose="02020603050405020304" pitchFamily="18" charset="0"/>
              </a:rPr>
              <a:t>A more extreme cost cutting strategy was to reduce capacity and in the case of some lodges in Bushbuckridge and one in </a:t>
            </a:r>
            <a:r>
              <a:rPr lang="en-ZA" sz="2000" dirty="0" err="1">
                <a:latin typeface="Times New Roman" panose="02020603050405020304" pitchFamily="18" charset="0"/>
                <a:cs typeface="Times New Roman" panose="02020603050405020304" pitchFamily="18" charset="0"/>
              </a:rPr>
              <a:t>Overstrand</a:t>
            </a:r>
            <a:r>
              <a:rPr lang="en-ZA" sz="2000" dirty="0">
                <a:latin typeface="Times New Roman" panose="02020603050405020304" pitchFamily="18" charset="0"/>
                <a:cs typeface="Times New Roman" panose="02020603050405020304" pitchFamily="18" charset="0"/>
              </a:rPr>
              <a:t> that meant closing an entire property of the lodge cluster.</a:t>
            </a:r>
          </a:p>
          <a:p>
            <a:pPr>
              <a:lnSpc>
                <a:spcPct val="100000"/>
              </a:lnSpc>
            </a:pPr>
            <a:r>
              <a:rPr lang="en-ZA" sz="2000" dirty="0">
                <a:latin typeface="Times New Roman" panose="02020603050405020304" pitchFamily="18" charset="0"/>
                <a:cs typeface="Times New Roman" panose="02020603050405020304" pitchFamily="18" charset="0"/>
              </a:rPr>
              <a:t>Reduction of prices was a very common response, especially in the accommodation sector, with some as much as 65% (private game lodges in Bushbuckridge area), the majority between 30-50% reduction.</a:t>
            </a:r>
          </a:p>
          <a:p>
            <a:pPr>
              <a:lnSpc>
                <a:spcPct val="100000"/>
              </a:lnSpc>
            </a:pPr>
            <a:r>
              <a:rPr lang="en-ZA" sz="2000" dirty="0">
                <a:latin typeface="Times New Roman" panose="02020603050405020304" pitchFamily="18" charset="0"/>
                <a:cs typeface="Times New Roman" panose="02020603050405020304" pitchFamily="18" charset="0"/>
              </a:rPr>
              <a:t>Innovating marketing and upping their presence on social media was common across all study areas.</a:t>
            </a:r>
          </a:p>
        </p:txBody>
      </p:sp>
      <p:sp>
        <p:nvSpPr>
          <p:cNvPr id="3" name="Title 2">
            <a:extLst>
              <a:ext uri="{FF2B5EF4-FFF2-40B4-BE49-F238E27FC236}">
                <a16:creationId xmlns:a16="http://schemas.microsoft.com/office/drawing/2014/main" id="{3BCAE589-4DF3-4507-8C50-77EDDF510698}"/>
              </a:ext>
            </a:extLst>
          </p:cNvPr>
          <p:cNvSpPr>
            <a:spLocks noGrp="1"/>
          </p:cNvSpPr>
          <p:nvPr>
            <p:ph type="title"/>
          </p:nvPr>
        </p:nvSpPr>
        <p:spPr/>
        <p:txBody>
          <a:bodyPr/>
          <a:lstStyle/>
          <a:p>
            <a:r>
              <a:rPr lang="en-ZA" sz="4000" dirty="0">
                <a:latin typeface="Times New Roman" panose="02020603050405020304" pitchFamily="18" charset="0"/>
                <a:cs typeface="Times New Roman" panose="02020603050405020304" pitchFamily="18" charset="0"/>
              </a:rPr>
              <a:t>Supply Side Responses to Changes in Demand</a:t>
            </a:r>
          </a:p>
        </p:txBody>
      </p:sp>
      <p:sp>
        <p:nvSpPr>
          <p:cNvPr id="4" name="Text Placeholder 3">
            <a:extLst>
              <a:ext uri="{FF2B5EF4-FFF2-40B4-BE49-F238E27FC236}">
                <a16:creationId xmlns:a16="http://schemas.microsoft.com/office/drawing/2014/main" id="{6066E128-35EA-41A1-B159-EC816FC56501}"/>
              </a:ext>
            </a:extLst>
          </p:cNvPr>
          <p:cNvSpPr>
            <a:spLocks noGrp="1"/>
          </p:cNvSpPr>
          <p:nvPr>
            <p:ph type="body" sz="quarter" idx="10"/>
          </p:nvPr>
        </p:nvSpPr>
        <p:spPr/>
        <p:txBody>
          <a:bodyPr/>
          <a:lstStyle/>
          <a:p>
            <a:endParaRPr lang="en-ZA"/>
          </a:p>
        </p:txBody>
      </p:sp>
    </p:spTree>
    <p:extLst>
      <p:ext uri="{BB962C8B-B14F-4D97-AF65-F5344CB8AC3E}">
        <p14:creationId xmlns:p14="http://schemas.microsoft.com/office/powerpoint/2010/main" val="79459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nSpc>
                <a:spcPct val="100000"/>
              </a:lnSpc>
            </a:pPr>
            <a:r>
              <a:rPr lang="en-ZA" sz="2000" dirty="0">
                <a:latin typeface="Times New Roman" panose="02020603050405020304" pitchFamily="18" charset="0"/>
                <a:cs typeface="Times New Roman" panose="02020603050405020304" pitchFamily="18" charset="0"/>
              </a:rPr>
              <a:t>Beyond cost cutting there were attempts to readjust the nature of the business to appeal to domestic tourists – lodges and wineries tried to be more family friendly, budget friendly and in some cases pet friendly.</a:t>
            </a:r>
          </a:p>
          <a:p>
            <a:pPr>
              <a:lnSpc>
                <a:spcPct val="100000"/>
              </a:lnSpc>
            </a:pPr>
            <a:r>
              <a:rPr lang="en-ZA" sz="2000" dirty="0">
                <a:latin typeface="Times New Roman" panose="02020603050405020304" pitchFamily="18" charset="0"/>
                <a:cs typeface="Times New Roman" panose="02020603050405020304" pitchFamily="18" charset="0"/>
              </a:rPr>
              <a:t>Repurposing the property - Some converted from bed and breakfasts to guest houses. Reducing multi-family holiday lets to single family holiday lets where there is shared cooking facilities (substantially reducing income). Backpackers repurposed their property to take in a different clientele which they had proactively discouraged pre-COVID (local contractors instead of international backpackers).</a:t>
            </a:r>
          </a:p>
          <a:p>
            <a:pPr>
              <a:lnSpc>
                <a:spcPct val="100000"/>
              </a:lnSpc>
            </a:pPr>
            <a:r>
              <a:rPr lang="en-ZA" sz="2000" dirty="0">
                <a:latin typeface="Times New Roman" panose="02020603050405020304" pitchFamily="18" charset="0"/>
                <a:cs typeface="Times New Roman" panose="02020603050405020304" pitchFamily="18" charset="0"/>
              </a:rPr>
              <a:t>Responses included implementing necessary COVID-19 protocols and a more contactless environment (online check in, ordering a la carte breakfast remotely, 2 sittings for breakfast for social distancing, reducing soft furnishings and books for less contact but does impact the atmosphere).</a:t>
            </a:r>
          </a:p>
          <a:p>
            <a:pPr>
              <a:lnSpc>
                <a:spcPct val="100000"/>
              </a:lnSpc>
            </a:pPr>
            <a:r>
              <a:rPr lang="en-ZA" sz="2000" dirty="0">
                <a:latin typeface="Times New Roman" panose="02020603050405020304" pitchFamily="18" charset="0"/>
                <a:cs typeface="Times New Roman" panose="02020603050405020304" pitchFamily="18" charset="0"/>
              </a:rPr>
              <a:t>A final response was greater co-operation with other enterprises in the local cluster, including marketing and information exchange. In many cases this crossed tourism types and was designed to build the competitiveness of the cluster as a whole not just individual businesses.</a:t>
            </a:r>
          </a:p>
          <a:p>
            <a:pPr marL="0" indent="0">
              <a:lnSpc>
                <a:spcPct val="100000"/>
              </a:lnSpc>
              <a:buNone/>
            </a:pPr>
            <a:endParaRPr lang="en-ZA" sz="2000" dirty="0">
              <a:latin typeface="Times New Roman" panose="02020603050405020304" pitchFamily="18" charset="0"/>
              <a:cs typeface="Times New Roman" panose="02020603050405020304" pitchFamily="18" charset="0"/>
            </a:endParaRPr>
          </a:p>
          <a:p>
            <a:endParaRPr lang="en-ZA" dirty="0"/>
          </a:p>
        </p:txBody>
      </p:sp>
      <p:sp>
        <p:nvSpPr>
          <p:cNvPr id="3" name="Title 2"/>
          <p:cNvSpPr>
            <a:spLocks noGrp="1"/>
          </p:cNvSpPr>
          <p:nvPr>
            <p:ph type="title"/>
          </p:nvPr>
        </p:nvSpPr>
        <p:spPr/>
        <p:txBody>
          <a:bodyPr/>
          <a:lstStyle/>
          <a:p>
            <a:r>
              <a:rPr lang="en-ZA" sz="4000" dirty="0">
                <a:latin typeface="Times New Roman" panose="02020603050405020304" pitchFamily="18" charset="0"/>
                <a:cs typeface="Times New Roman" panose="02020603050405020304" pitchFamily="18" charset="0"/>
              </a:rPr>
              <a:t>Supply Side Responses to Changes in Demand</a:t>
            </a:r>
            <a:endParaRPr lang="en-ZA" sz="4000" dirty="0"/>
          </a:p>
        </p:txBody>
      </p:sp>
      <p:sp>
        <p:nvSpPr>
          <p:cNvPr id="4" name="Text Placeholder 3"/>
          <p:cNvSpPr>
            <a:spLocks noGrp="1"/>
          </p:cNvSpPr>
          <p:nvPr>
            <p:ph type="body" sz="quarter" idx="10"/>
          </p:nvPr>
        </p:nvSpPr>
        <p:spPr/>
        <p:txBody>
          <a:bodyPr/>
          <a:lstStyle/>
          <a:p>
            <a:endParaRPr lang="en-ZA"/>
          </a:p>
        </p:txBody>
      </p:sp>
    </p:spTree>
    <p:extLst>
      <p:ext uri="{BB962C8B-B14F-4D97-AF65-F5344CB8AC3E}">
        <p14:creationId xmlns:p14="http://schemas.microsoft.com/office/powerpoint/2010/main" val="18776819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CA7FB15-7892-4C67-892B-B46CCABBA197}"/>
              </a:ext>
            </a:extLst>
          </p:cNvPr>
          <p:cNvSpPr>
            <a:spLocks noGrp="1"/>
          </p:cNvSpPr>
          <p:nvPr>
            <p:ph idx="1"/>
          </p:nvPr>
        </p:nvSpPr>
        <p:spPr/>
        <p:txBody>
          <a:bodyPr/>
          <a:lstStyle/>
          <a:p>
            <a:pPr>
              <a:lnSpc>
                <a:spcPct val="100000"/>
              </a:lnSpc>
            </a:pPr>
            <a:r>
              <a:rPr lang="en-ZA" sz="2000" dirty="0">
                <a:latin typeface="Times New Roman" panose="02020603050405020304" pitchFamily="18" charset="0"/>
                <a:cs typeface="Times New Roman" panose="02020603050405020304" pitchFamily="18" charset="0"/>
              </a:rPr>
              <a:t>The major challenge for all interviewees is financing and trying to keep the business afloat. Once again this reinforces the challenges that were revealed in the 3 national surveys.</a:t>
            </a:r>
          </a:p>
          <a:p>
            <a:pPr>
              <a:lnSpc>
                <a:spcPct val="100000"/>
              </a:lnSpc>
            </a:pPr>
            <a:r>
              <a:rPr lang="en-ZA" sz="2000" dirty="0">
                <a:latin typeface="Times New Roman" panose="02020603050405020304" pitchFamily="18" charset="0"/>
                <a:cs typeface="Times New Roman" panose="02020603050405020304" pitchFamily="18" charset="0"/>
              </a:rPr>
              <a:t>With cost cutting in order to attract domestic tourists, businesses confronted the challenge of retaining quality for sometimes as little as 35% of their normal rate.</a:t>
            </a:r>
          </a:p>
          <a:p>
            <a:pPr>
              <a:lnSpc>
                <a:spcPct val="100000"/>
              </a:lnSpc>
            </a:pPr>
            <a:r>
              <a:rPr lang="en-ZA" sz="2000" dirty="0">
                <a:latin typeface="Times New Roman" panose="02020603050405020304" pitchFamily="18" charset="0"/>
                <a:cs typeface="Times New Roman" panose="02020603050405020304" pitchFamily="18" charset="0"/>
              </a:rPr>
              <a:t>Many businesses are/went into debt. People sold pension policies, used up savings and diversified out of tourism. </a:t>
            </a:r>
          </a:p>
          <a:p>
            <a:pPr>
              <a:lnSpc>
                <a:spcPct val="100000"/>
              </a:lnSpc>
            </a:pPr>
            <a:r>
              <a:rPr lang="en-ZA" sz="2000" dirty="0">
                <a:latin typeface="Times New Roman" panose="02020603050405020304" pitchFamily="18" charset="0"/>
                <a:cs typeface="Times New Roman" panose="02020603050405020304" pitchFamily="18" charset="0"/>
              </a:rPr>
              <a:t>Challenge of short term bookings by domestic market, cancellations and requests for more discounts.</a:t>
            </a:r>
          </a:p>
          <a:p>
            <a:pPr>
              <a:lnSpc>
                <a:spcPct val="100000"/>
              </a:lnSpc>
            </a:pPr>
            <a:r>
              <a:rPr lang="en-ZA" sz="2000" dirty="0">
                <a:latin typeface="Times New Roman" panose="02020603050405020304" pitchFamily="18" charset="0"/>
                <a:cs typeface="Times New Roman" panose="02020603050405020304" pitchFamily="18" charset="0"/>
              </a:rPr>
              <a:t>Having implemented all of the protocols and spent money enterprises in all three case study areas were severely negatively affected by the banning of alcohol, and restrictions on beaches/public pools/lagoon/lakes. As a consequence all areas experienced last minute cancellations and for many the promising Christmas period was short-lived. </a:t>
            </a:r>
          </a:p>
          <a:p>
            <a:pPr>
              <a:lnSpc>
                <a:spcPct val="100000"/>
              </a:lnSpc>
            </a:pPr>
            <a:r>
              <a:rPr lang="en-ZA" sz="2000" dirty="0">
                <a:latin typeface="Times New Roman" panose="02020603050405020304" pitchFamily="18" charset="0"/>
                <a:cs typeface="Times New Roman" panose="02020603050405020304" pitchFamily="18" charset="0"/>
              </a:rPr>
              <a:t>In all case studies we noted the prevalence of  consumer ‘fear of travel’ despite all of their safety protocols. Some interviewees remarked that every time the president announced a ‘family meeting’ there would be a flood of cancellations.</a:t>
            </a:r>
          </a:p>
          <a:p>
            <a:pPr>
              <a:lnSpc>
                <a:spcPct val="100000"/>
              </a:lnSpc>
            </a:pPr>
            <a:endParaRPr lang="en-ZA" sz="2000" dirty="0">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51F55047-7778-4972-9A17-BE2989E15761}"/>
              </a:ext>
            </a:extLst>
          </p:cNvPr>
          <p:cNvSpPr>
            <a:spLocks noGrp="1"/>
          </p:cNvSpPr>
          <p:nvPr>
            <p:ph type="title"/>
          </p:nvPr>
        </p:nvSpPr>
        <p:spPr/>
        <p:txBody>
          <a:bodyPr/>
          <a:lstStyle/>
          <a:p>
            <a:r>
              <a:rPr lang="en-ZA" sz="4000" dirty="0">
                <a:latin typeface="Times New Roman" panose="02020603050405020304" pitchFamily="18" charset="0"/>
                <a:cs typeface="Times New Roman" panose="02020603050405020304" pitchFamily="18" charset="0"/>
              </a:rPr>
              <a:t>Supply Side Challenges/Opportunities</a:t>
            </a:r>
          </a:p>
        </p:txBody>
      </p:sp>
      <p:sp>
        <p:nvSpPr>
          <p:cNvPr id="4" name="Text Placeholder 3">
            <a:extLst>
              <a:ext uri="{FF2B5EF4-FFF2-40B4-BE49-F238E27FC236}">
                <a16:creationId xmlns:a16="http://schemas.microsoft.com/office/drawing/2014/main" id="{DB97BA2B-FC77-468A-859B-DD41AC86904F}"/>
              </a:ext>
            </a:extLst>
          </p:cNvPr>
          <p:cNvSpPr>
            <a:spLocks noGrp="1"/>
          </p:cNvSpPr>
          <p:nvPr>
            <p:ph type="body" sz="quarter" idx="10"/>
          </p:nvPr>
        </p:nvSpPr>
        <p:spPr/>
        <p:txBody>
          <a:bodyPr/>
          <a:lstStyle/>
          <a:p>
            <a:endParaRPr lang="en-ZA"/>
          </a:p>
        </p:txBody>
      </p:sp>
    </p:spTree>
    <p:extLst>
      <p:ext uri="{BB962C8B-B14F-4D97-AF65-F5344CB8AC3E}">
        <p14:creationId xmlns:p14="http://schemas.microsoft.com/office/powerpoint/2010/main" val="218518930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59A7E63-18E6-43BB-91F8-9E035804CDC7}"/>
              </a:ext>
            </a:extLst>
          </p:cNvPr>
          <p:cNvSpPr>
            <a:spLocks noGrp="1"/>
          </p:cNvSpPr>
          <p:nvPr>
            <p:ph idx="1"/>
          </p:nvPr>
        </p:nvSpPr>
        <p:spPr/>
        <p:txBody>
          <a:bodyPr/>
          <a:lstStyle/>
          <a:p>
            <a:pPr>
              <a:lnSpc>
                <a:spcPct val="100000"/>
              </a:lnSpc>
            </a:pPr>
            <a:r>
              <a:rPr lang="en-ZA" sz="2000" dirty="0">
                <a:latin typeface="Times New Roman" panose="02020603050405020304" pitchFamily="18" charset="0"/>
                <a:cs typeface="Times New Roman" panose="02020603050405020304" pitchFamily="18" charset="0"/>
              </a:rPr>
              <a:t>Variations in responses to the opportunities. </a:t>
            </a:r>
          </a:p>
          <a:p>
            <a:pPr>
              <a:lnSpc>
                <a:spcPct val="100000"/>
              </a:lnSpc>
            </a:pPr>
            <a:r>
              <a:rPr lang="en-ZA" sz="2000" dirty="0">
                <a:latin typeface="Times New Roman" panose="02020603050405020304" pitchFamily="18" charset="0"/>
                <a:cs typeface="Times New Roman" panose="02020603050405020304" pitchFamily="18" charset="0"/>
              </a:rPr>
              <a:t>Upmarket lodges stated that they were not built for the South African market they did not offer self catering and DSTV and to re-orient was not possible. </a:t>
            </a:r>
          </a:p>
          <a:p>
            <a:pPr>
              <a:lnSpc>
                <a:spcPct val="100000"/>
              </a:lnSpc>
            </a:pPr>
            <a:r>
              <a:rPr lang="en-ZA" sz="2000" dirty="0">
                <a:latin typeface="Times New Roman" panose="02020603050405020304" pitchFamily="18" charset="0"/>
                <a:cs typeface="Times New Roman" panose="02020603050405020304" pitchFamily="18" charset="0"/>
              </a:rPr>
              <a:t>Others tried different angles – experimented with different menus and were grateful for the domestic market even as a guinea pig for testing. </a:t>
            </a:r>
          </a:p>
          <a:p>
            <a:pPr>
              <a:lnSpc>
                <a:spcPct val="100000"/>
              </a:lnSpc>
            </a:pPr>
            <a:r>
              <a:rPr lang="en-ZA" sz="2000" dirty="0">
                <a:latin typeface="Times New Roman" panose="02020603050405020304" pitchFamily="18" charset="0"/>
                <a:cs typeface="Times New Roman" panose="02020603050405020304" pitchFamily="18" charset="0"/>
              </a:rPr>
              <a:t>Several enterprises diversified their offerings – wine farms introduced more children-friendly activities or established hiking and biking trails to draw the outdoor enthusiasts to their farms. </a:t>
            </a:r>
          </a:p>
          <a:p>
            <a:pPr>
              <a:lnSpc>
                <a:spcPct val="100000"/>
              </a:lnSpc>
            </a:pPr>
            <a:r>
              <a:rPr lang="en-ZA" sz="2000" dirty="0">
                <a:latin typeface="Times New Roman" panose="02020603050405020304" pitchFamily="18" charset="0"/>
                <a:cs typeface="Times New Roman" panose="02020603050405020304" pitchFamily="18" charset="0"/>
              </a:rPr>
              <a:t>Most enterprises used the COVID-19 opportunity to sharpen up their social media presence and attend to maintenance issues on their premises. </a:t>
            </a:r>
          </a:p>
          <a:p>
            <a:pPr>
              <a:lnSpc>
                <a:spcPct val="100000"/>
              </a:lnSpc>
            </a:pPr>
            <a:r>
              <a:rPr lang="en-ZA" sz="2000" dirty="0">
                <a:latin typeface="Times New Roman" panose="02020603050405020304" pitchFamily="18" charset="0"/>
                <a:cs typeface="Times New Roman" panose="02020603050405020304" pitchFamily="18" charset="0"/>
              </a:rPr>
              <a:t>Despite the difficult trading conditions many businesses were adamant they were not willing to downsize and many of them had forged closer co-operative linkages with other local tourism enterprises</a:t>
            </a:r>
          </a:p>
        </p:txBody>
      </p:sp>
      <p:sp>
        <p:nvSpPr>
          <p:cNvPr id="3" name="Title 2">
            <a:extLst>
              <a:ext uri="{FF2B5EF4-FFF2-40B4-BE49-F238E27FC236}">
                <a16:creationId xmlns:a16="http://schemas.microsoft.com/office/drawing/2014/main" id="{922C644A-D70F-4967-84EB-F1ADABA11A52}"/>
              </a:ext>
            </a:extLst>
          </p:cNvPr>
          <p:cNvSpPr>
            <a:spLocks noGrp="1"/>
          </p:cNvSpPr>
          <p:nvPr>
            <p:ph type="title"/>
          </p:nvPr>
        </p:nvSpPr>
        <p:spPr/>
        <p:txBody>
          <a:bodyPr/>
          <a:lstStyle/>
          <a:p>
            <a:r>
              <a:rPr lang="en-ZA" sz="4000" dirty="0">
                <a:latin typeface="Times New Roman" panose="02020603050405020304" pitchFamily="18" charset="0"/>
                <a:cs typeface="Times New Roman" panose="02020603050405020304" pitchFamily="18" charset="0"/>
              </a:rPr>
              <a:t>Supply Side Challenges/Opportunities</a:t>
            </a:r>
          </a:p>
        </p:txBody>
      </p:sp>
      <p:sp>
        <p:nvSpPr>
          <p:cNvPr id="4" name="Text Placeholder 3">
            <a:extLst>
              <a:ext uri="{FF2B5EF4-FFF2-40B4-BE49-F238E27FC236}">
                <a16:creationId xmlns:a16="http://schemas.microsoft.com/office/drawing/2014/main" id="{47FE7E14-232A-469F-BC73-1D0CB4EA70F2}"/>
              </a:ext>
            </a:extLst>
          </p:cNvPr>
          <p:cNvSpPr>
            <a:spLocks noGrp="1"/>
          </p:cNvSpPr>
          <p:nvPr>
            <p:ph type="body" sz="quarter" idx="10"/>
          </p:nvPr>
        </p:nvSpPr>
        <p:spPr/>
        <p:txBody>
          <a:bodyPr/>
          <a:lstStyle/>
          <a:p>
            <a:endParaRPr lang="en-ZA"/>
          </a:p>
        </p:txBody>
      </p:sp>
    </p:spTree>
    <p:extLst>
      <p:ext uri="{BB962C8B-B14F-4D97-AF65-F5344CB8AC3E}">
        <p14:creationId xmlns:p14="http://schemas.microsoft.com/office/powerpoint/2010/main" val="5797414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82D2DD9-6F49-4047-A6A5-B0F03E5FE7F5}"/>
              </a:ext>
            </a:extLst>
          </p:cNvPr>
          <p:cNvSpPr>
            <a:spLocks noGrp="1"/>
          </p:cNvSpPr>
          <p:nvPr>
            <p:ph idx="1"/>
          </p:nvPr>
        </p:nvSpPr>
        <p:spPr/>
        <p:txBody>
          <a:bodyPr/>
          <a:lstStyle/>
          <a:p>
            <a:pPr>
              <a:lnSpc>
                <a:spcPct val="100000"/>
              </a:lnSpc>
            </a:pPr>
            <a:r>
              <a:rPr lang="en-ZA" sz="2000" dirty="0">
                <a:latin typeface="Times New Roman" panose="02020603050405020304" pitchFamily="18" charset="0"/>
                <a:cs typeface="Times New Roman" panose="02020603050405020304" pitchFamily="18" charset="0"/>
              </a:rPr>
              <a:t>All respondents stated that the government regulations impacted them negatively</a:t>
            </a:r>
          </a:p>
          <a:p>
            <a:pPr>
              <a:lnSpc>
                <a:spcPct val="100000"/>
              </a:lnSpc>
            </a:pPr>
            <a:r>
              <a:rPr lang="en-ZA" sz="2000" dirty="0">
                <a:latin typeface="Times New Roman" panose="02020603050405020304" pitchFamily="18" charset="0"/>
                <a:cs typeface="Times New Roman" panose="02020603050405020304" pitchFamily="18" charset="0"/>
              </a:rPr>
              <a:t>Many of these comments related specifically to the lockdown regulations during December banning alcohol, various public spaces and the curfew which severely affected the hospitality sector.</a:t>
            </a:r>
          </a:p>
          <a:p>
            <a:pPr>
              <a:lnSpc>
                <a:spcPct val="100000"/>
              </a:lnSpc>
            </a:pPr>
            <a:r>
              <a:rPr lang="en-ZA" sz="2000" dirty="0">
                <a:latin typeface="Times New Roman" panose="02020603050405020304" pitchFamily="18" charset="0"/>
                <a:cs typeface="Times New Roman" panose="02020603050405020304" pitchFamily="18" charset="0"/>
              </a:rPr>
              <a:t>Overall, it was clear in all 3 research areas that there was a lack of trust in government. </a:t>
            </a:r>
          </a:p>
          <a:p>
            <a:pPr>
              <a:lnSpc>
                <a:spcPct val="100000"/>
              </a:lnSpc>
            </a:pPr>
            <a:r>
              <a:rPr lang="en-ZA" sz="2000" dirty="0">
                <a:latin typeface="Times New Roman" panose="02020603050405020304" pitchFamily="18" charset="0"/>
                <a:ea typeface="Calibri" panose="020F0502020204030204" pitchFamily="34" charset="0"/>
                <a:cs typeface="Times New Roman" panose="02020603050405020304" pitchFamily="18" charset="0"/>
              </a:rPr>
              <a:t>In terms of support the enterprises were overall self-reliant and not expecting assistance from government although did mention the considerable importance to sustaining their workforce of TERS and were hopeful that this could be expanded into 2021.</a:t>
            </a:r>
          </a:p>
          <a:p>
            <a:pPr>
              <a:lnSpc>
                <a:spcPct val="100000"/>
              </a:lnSpc>
            </a:pPr>
            <a:r>
              <a:rPr lang="en-ZA" sz="2000" dirty="0">
                <a:latin typeface="Times New Roman" panose="02020603050405020304" pitchFamily="18" charset="0"/>
                <a:ea typeface="Calibri" panose="020F0502020204030204" pitchFamily="34" charset="0"/>
                <a:cs typeface="Times New Roman" panose="02020603050405020304" pitchFamily="18" charset="0"/>
              </a:rPr>
              <a:t>The poor state of the roads particularly in Bela-Bela and Bushbuckridge which was exacerbated by the floods was a major challenge to the tourism sector and an indication of government not fulfilling its functions in terms of maintaining infrastructure.</a:t>
            </a:r>
          </a:p>
          <a:p>
            <a:pPr>
              <a:lnSpc>
                <a:spcPct val="100000"/>
              </a:lnSpc>
            </a:pPr>
            <a:endParaRPr lang="en-ZA"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0000"/>
              </a:lnSpc>
            </a:pPr>
            <a:endParaRPr lang="en-ZA" sz="2000" dirty="0">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2F81CA6C-7EC0-4A78-9C8D-04FA61CC6D62}"/>
              </a:ext>
            </a:extLst>
          </p:cNvPr>
          <p:cNvSpPr>
            <a:spLocks noGrp="1"/>
          </p:cNvSpPr>
          <p:nvPr>
            <p:ph type="title"/>
          </p:nvPr>
        </p:nvSpPr>
        <p:spPr/>
        <p:txBody>
          <a:bodyPr/>
          <a:lstStyle/>
          <a:p>
            <a:r>
              <a:rPr lang="en-ZA" sz="4000" dirty="0">
                <a:latin typeface="Times New Roman" panose="02020603050405020304" pitchFamily="18" charset="0"/>
                <a:cs typeface="Times New Roman" panose="02020603050405020304" pitchFamily="18" charset="0"/>
              </a:rPr>
              <a:t>The Role of Government</a:t>
            </a:r>
          </a:p>
        </p:txBody>
      </p:sp>
      <p:sp>
        <p:nvSpPr>
          <p:cNvPr id="4" name="Text Placeholder 3">
            <a:extLst>
              <a:ext uri="{FF2B5EF4-FFF2-40B4-BE49-F238E27FC236}">
                <a16:creationId xmlns:a16="http://schemas.microsoft.com/office/drawing/2014/main" id="{F49975E3-374C-4674-8AB9-16C052C33393}"/>
              </a:ext>
            </a:extLst>
          </p:cNvPr>
          <p:cNvSpPr>
            <a:spLocks noGrp="1"/>
          </p:cNvSpPr>
          <p:nvPr>
            <p:ph type="body" sz="quarter" idx="10"/>
          </p:nvPr>
        </p:nvSpPr>
        <p:spPr/>
        <p:txBody>
          <a:bodyPr/>
          <a:lstStyle/>
          <a:p>
            <a:endParaRPr lang="en-ZA"/>
          </a:p>
        </p:txBody>
      </p:sp>
    </p:spTree>
    <p:extLst>
      <p:ext uri="{BB962C8B-B14F-4D97-AF65-F5344CB8AC3E}">
        <p14:creationId xmlns:p14="http://schemas.microsoft.com/office/powerpoint/2010/main" val="14132077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363DFE3-AABE-4508-A54E-DD2029C836EF}"/>
              </a:ext>
            </a:extLst>
          </p:cNvPr>
          <p:cNvSpPr>
            <a:spLocks noGrp="1"/>
          </p:cNvSpPr>
          <p:nvPr>
            <p:ph idx="1"/>
          </p:nvPr>
        </p:nvSpPr>
        <p:spPr/>
        <p:txBody>
          <a:bodyPr/>
          <a:lstStyle/>
          <a:p>
            <a:pPr>
              <a:lnSpc>
                <a:spcPct val="100000"/>
              </a:lnSpc>
            </a:pPr>
            <a:r>
              <a:rPr lang="en-ZA" sz="2000" dirty="0">
                <a:latin typeface="Times New Roman" panose="02020603050405020304" pitchFamily="18" charset="0"/>
                <a:cs typeface="Times New Roman" panose="02020603050405020304" pitchFamily="18" charset="0"/>
              </a:rPr>
              <a:t>The findings across mainly the Bela-Bela and Bushbuckridge case studies point to the potential for a substantial number of tourism businesses closing down during the course of 2021. The Overstrand cluster appeared more resilient with all respondents hopeful to survive but unsure in what shape or form.</a:t>
            </a:r>
          </a:p>
          <a:p>
            <a:pPr>
              <a:lnSpc>
                <a:spcPct val="100000"/>
              </a:lnSpc>
            </a:pPr>
            <a:r>
              <a:rPr lang="en-ZA" sz="2000" dirty="0">
                <a:latin typeface="Times New Roman" panose="02020603050405020304" pitchFamily="18" charset="0"/>
                <a:cs typeface="Times New Roman" panose="02020603050405020304" pitchFamily="18" charset="0"/>
              </a:rPr>
              <a:t>In prospect is a major erosion of the tourism product base as well as the tourism skills base in the country – enterprises having to lay off highly trained personnel who are not easily replaced (mainly local)</a:t>
            </a:r>
          </a:p>
          <a:p>
            <a:pPr>
              <a:lnSpc>
                <a:spcPct val="100000"/>
              </a:lnSpc>
            </a:pPr>
            <a:r>
              <a:rPr lang="en-ZA" sz="2000" dirty="0">
                <a:latin typeface="Times New Roman" panose="02020603050405020304" pitchFamily="18" charset="0"/>
                <a:cs typeface="Times New Roman" panose="02020603050405020304" pitchFamily="18" charset="0"/>
              </a:rPr>
              <a:t>The depressing prospect which emerges is of destinations and/or local communities having to exit from tourism and the potential need for support for transitioning to non-tourism livelihoods – in many cases this would be communities second transition (from fishing or agriculture into tourism).</a:t>
            </a:r>
          </a:p>
          <a:p>
            <a:pPr>
              <a:lnSpc>
                <a:spcPct val="100000"/>
              </a:lnSpc>
            </a:pPr>
            <a:endParaRPr lang="en-ZA" sz="2000" dirty="0">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1D8910C8-E64C-4B31-876B-F0FDD3F985EF}"/>
              </a:ext>
            </a:extLst>
          </p:cNvPr>
          <p:cNvSpPr>
            <a:spLocks noGrp="1"/>
          </p:cNvSpPr>
          <p:nvPr>
            <p:ph type="title"/>
          </p:nvPr>
        </p:nvSpPr>
        <p:spPr/>
        <p:txBody>
          <a:bodyPr/>
          <a:lstStyle/>
          <a:p>
            <a:r>
              <a:rPr lang="en-ZA" sz="4000" dirty="0">
                <a:latin typeface="Times New Roman" panose="02020603050405020304" pitchFamily="18" charset="0"/>
                <a:cs typeface="Times New Roman" panose="02020603050405020304" pitchFamily="18" charset="0"/>
              </a:rPr>
              <a:t>Business Prospects</a:t>
            </a:r>
          </a:p>
        </p:txBody>
      </p:sp>
      <p:sp>
        <p:nvSpPr>
          <p:cNvPr id="5" name="Text Placeholder 4">
            <a:extLst>
              <a:ext uri="{FF2B5EF4-FFF2-40B4-BE49-F238E27FC236}">
                <a16:creationId xmlns:a16="http://schemas.microsoft.com/office/drawing/2014/main" id="{80075716-2C8E-7F47-823A-193F172E3DEA}"/>
              </a:ext>
            </a:extLst>
          </p:cNvPr>
          <p:cNvSpPr>
            <a:spLocks noGrp="1"/>
          </p:cNvSpPr>
          <p:nvPr>
            <p:ph type="body" sz="quarter" idx="10"/>
          </p:nvPr>
        </p:nvSpPr>
        <p:spPr/>
        <p:txBody>
          <a:bodyPr/>
          <a:lstStyle/>
          <a:p>
            <a:endParaRPr lang="en-GB"/>
          </a:p>
        </p:txBody>
      </p:sp>
    </p:spTree>
    <p:extLst>
      <p:ext uri="{BB962C8B-B14F-4D97-AF65-F5344CB8AC3E}">
        <p14:creationId xmlns:p14="http://schemas.microsoft.com/office/powerpoint/2010/main" val="2488366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66722" y="586855"/>
            <a:ext cx="3201366" cy="3387497"/>
          </a:xfrm>
        </p:spPr>
        <p:txBody>
          <a:bodyPr anchor="b">
            <a:normAutofit/>
          </a:bodyPr>
          <a:lstStyle/>
          <a:p>
            <a:pPr algn="r"/>
            <a:r>
              <a:rPr lang="en-ZA" sz="4000">
                <a:solidFill>
                  <a:srgbClr val="FFFFFF"/>
                </a:solidFill>
                <a:latin typeface="Times New Roman" panose="02020603050405020304" pitchFamily="18" charset="0"/>
                <a:cs typeface="Times New Roman" panose="02020603050405020304" pitchFamily="18" charset="0"/>
              </a:rPr>
              <a:t>Introduction </a:t>
            </a:r>
          </a:p>
        </p:txBody>
      </p:sp>
      <p:sp>
        <p:nvSpPr>
          <p:cNvPr id="3" name="Content Placeholder 2"/>
          <p:cNvSpPr>
            <a:spLocks noGrp="1"/>
          </p:cNvSpPr>
          <p:nvPr>
            <p:ph idx="1"/>
          </p:nvPr>
        </p:nvSpPr>
        <p:spPr>
          <a:xfrm>
            <a:off x="4810259" y="10138"/>
            <a:ext cx="6555347" cy="6570544"/>
          </a:xfrm>
        </p:spPr>
        <p:txBody>
          <a:bodyPr anchor="ctr">
            <a:normAutofit/>
          </a:bodyPr>
          <a:lstStyle/>
          <a:p>
            <a:pPr>
              <a:lnSpc>
                <a:spcPct val="100000"/>
              </a:lnSpc>
            </a:pPr>
            <a:r>
              <a:rPr lang="en-ZA" sz="2000" b="1" dirty="0">
                <a:effectLst/>
                <a:latin typeface="Times New Roman" panose="02020603050405020304" pitchFamily="18" charset="0"/>
                <a:ea typeface="Calibri" panose="020F0502020204030204" pitchFamily="34" charset="0"/>
                <a:cs typeface="Times New Roman" panose="02020603050405020304" pitchFamily="18" charset="0"/>
              </a:rPr>
              <a:t>Two differing narratives or schools of thought are emerging in contemporary tourism debates</a:t>
            </a: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 about COVID-19. Both narratives highlight the seriousness of the COVID-19 pandemic for global tourism albeit differ in terms of what comes or should come next.</a:t>
            </a:r>
          </a:p>
          <a:p>
            <a:pPr>
              <a:lnSpc>
                <a:spcPct val="100000"/>
              </a:lnSpc>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First,  is a  ‘</a:t>
            </a:r>
            <a:r>
              <a:rPr lang="en-ZA" sz="2000" b="1" dirty="0">
                <a:effectLst/>
                <a:latin typeface="Times New Roman" panose="02020603050405020304" pitchFamily="18" charset="0"/>
                <a:ea typeface="Calibri" panose="020F0502020204030204" pitchFamily="34" charset="0"/>
                <a:cs typeface="Times New Roman" panose="02020603050405020304" pitchFamily="18" charset="0"/>
              </a:rPr>
              <a:t>resilience school of thought</a:t>
            </a: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 which stresses the historical capacity of the tourism sector to cope with or adapt to shocks. The emphasis is upon the sector’s capacity to return to pre-crisis growth paths. This perspective is one which is projected by much of the tourism industry and the majority of national governments including by the Department of Tourism in South Africa. </a:t>
            </a:r>
          </a:p>
          <a:p>
            <a:pPr>
              <a:lnSpc>
                <a:spcPct val="100000"/>
              </a:lnSpc>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Second, is a ‘</a:t>
            </a:r>
            <a:r>
              <a:rPr lang="en-ZA" sz="2000" b="1" dirty="0">
                <a:effectLst/>
                <a:latin typeface="Times New Roman" panose="02020603050405020304" pitchFamily="18" charset="0"/>
                <a:ea typeface="Calibri" panose="020F0502020204030204" pitchFamily="34" charset="0"/>
                <a:cs typeface="Times New Roman" panose="02020603050405020304" pitchFamily="18" charset="0"/>
              </a:rPr>
              <a:t>readjustment school of thought’</a:t>
            </a: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 which emphasizes the need to re-think of the growth at all cost and volume at all cost growth path for tourism which has dominated in recent years and in part is responsible for the current crisis. For this second school COVID-19 impacts will be irreversible and will shift the future nature of tourism and human mobility.</a:t>
            </a:r>
            <a:endParaRPr lang="en-ZA" sz="2000" dirty="0">
              <a:latin typeface="Garamond" panose="02020404030301010803" pitchFamily="18" charset="0"/>
            </a:endParaRPr>
          </a:p>
        </p:txBody>
      </p:sp>
    </p:spTree>
    <p:extLst>
      <p:ext uri="{BB962C8B-B14F-4D97-AF65-F5344CB8AC3E}">
        <p14:creationId xmlns:p14="http://schemas.microsoft.com/office/powerpoint/2010/main" val="21201595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7CA28-4637-4DD0-B70C-A97CF2F2C7D0}"/>
              </a:ext>
            </a:extLst>
          </p:cNvPr>
          <p:cNvSpPr>
            <a:spLocks noGrp="1"/>
          </p:cNvSpPr>
          <p:nvPr>
            <p:ph type="ctrTitle"/>
          </p:nvPr>
        </p:nvSpPr>
        <p:spPr>
          <a:xfrm>
            <a:off x="394821" y="2453901"/>
            <a:ext cx="10800048" cy="1830716"/>
          </a:xfrm>
        </p:spPr>
        <p:txBody>
          <a:bodyPr/>
          <a:lstStyle/>
          <a:p>
            <a:r>
              <a:rPr lang="en-ZA" sz="4800" dirty="0">
                <a:latin typeface="Times New Roman" panose="02020603050405020304" pitchFamily="18" charset="0"/>
                <a:cs typeface="Times New Roman" panose="02020603050405020304" pitchFamily="18" charset="0"/>
              </a:rPr>
              <a:t>Recommendations</a:t>
            </a:r>
          </a:p>
        </p:txBody>
      </p:sp>
    </p:spTree>
    <p:extLst>
      <p:ext uri="{BB962C8B-B14F-4D97-AF65-F5344CB8AC3E}">
        <p14:creationId xmlns:p14="http://schemas.microsoft.com/office/powerpoint/2010/main" val="39042695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C82CC86-2C4A-4110-80BA-85D2831FBB2C}"/>
              </a:ext>
            </a:extLst>
          </p:cNvPr>
          <p:cNvSpPr>
            <a:spLocks noGrp="1"/>
          </p:cNvSpPr>
          <p:nvPr>
            <p:ph idx="1"/>
          </p:nvPr>
        </p:nvSpPr>
        <p:spPr/>
        <p:txBody>
          <a:bodyPr/>
          <a:lstStyle/>
          <a:p>
            <a:pPr algn="just">
              <a:lnSpc>
                <a:spcPct val="100000"/>
              </a:lnSpc>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The evidence from the three case studies confirms the fragile financial state of tourism enterprises which is the result of COVID impacts and exacerbated by government lockdown regulations, such as alcohol bans and beach/swimming pool closures. Although government financial assistance to support established enterprises is not expected in relation to current direction of policies a strong case exists for extending government financial assistance to workers in tourism and hospitality establishments. The supply-side findings point to </a:t>
            </a:r>
            <a:r>
              <a:rPr lang="en-ZA" sz="2000" b="1" dirty="0">
                <a:effectLst/>
                <a:latin typeface="Times New Roman" panose="02020603050405020304" pitchFamily="18" charset="0"/>
                <a:ea typeface="Calibri" panose="020F0502020204030204" pitchFamily="34" charset="0"/>
                <a:cs typeface="Times New Roman" panose="02020603050405020304" pitchFamily="18" charset="0"/>
              </a:rPr>
              <a:t>the recommendation that the Department of Tourism make the case for an extension of TERS for workers in the debilitated tourism and hospitality sector. </a:t>
            </a:r>
            <a:endParaRPr lang="en-ZA"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0000"/>
              </a:lnSpc>
            </a:pPr>
            <a:endParaRPr lang="en-ZA" sz="2000" dirty="0">
              <a:latin typeface="Times New Roman" panose="02020603050405020304" pitchFamily="18" charset="0"/>
              <a:cs typeface="Times New Roman" panose="02020603050405020304" pitchFamily="18" charset="0"/>
            </a:endParaRPr>
          </a:p>
          <a:p>
            <a:pPr>
              <a:lnSpc>
                <a:spcPct val="100000"/>
              </a:lnSpc>
            </a:pPr>
            <a:endParaRPr lang="en-ZA" sz="2000" dirty="0">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2FE79061-9C9E-401E-BCAC-ECAA27BB3FA3}"/>
              </a:ext>
            </a:extLst>
          </p:cNvPr>
          <p:cNvSpPr>
            <a:spLocks noGrp="1"/>
          </p:cNvSpPr>
          <p:nvPr>
            <p:ph type="title"/>
          </p:nvPr>
        </p:nvSpPr>
        <p:spPr/>
        <p:txBody>
          <a:bodyPr/>
          <a:lstStyle/>
          <a:p>
            <a:r>
              <a:rPr lang="en-ZA" sz="4000" dirty="0">
                <a:latin typeface="Times New Roman" panose="02020603050405020304" pitchFamily="18" charset="0"/>
                <a:cs typeface="Times New Roman" panose="02020603050405020304" pitchFamily="18" charset="0"/>
              </a:rPr>
              <a:t>Recommendations: Supply-Side</a:t>
            </a:r>
          </a:p>
        </p:txBody>
      </p:sp>
      <p:sp>
        <p:nvSpPr>
          <p:cNvPr id="4" name="Text Placeholder 3">
            <a:extLst>
              <a:ext uri="{FF2B5EF4-FFF2-40B4-BE49-F238E27FC236}">
                <a16:creationId xmlns:a16="http://schemas.microsoft.com/office/drawing/2014/main" id="{461B7236-C8EC-4055-97B9-C89A75BEF1F7}"/>
              </a:ext>
            </a:extLst>
          </p:cNvPr>
          <p:cNvSpPr>
            <a:spLocks noGrp="1"/>
          </p:cNvSpPr>
          <p:nvPr>
            <p:ph type="body" sz="quarter" idx="10"/>
          </p:nvPr>
        </p:nvSpPr>
        <p:spPr/>
        <p:txBody>
          <a:bodyPr/>
          <a:lstStyle/>
          <a:p>
            <a:endParaRPr lang="en-ZA"/>
          </a:p>
        </p:txBody>
      </p:sp>
    </p:spTree>
    <p:extLst>
      <p:ext uri="{BB962C8B-B14F-4D97-AF65-F5344CB8AC3E}">
        <p14:creationId xmlns:p14="http://schemas.microsoft.com/office/powerpoint/2010/main" val="35865373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C82CC86-2C4A-4110-80BA-85D2831FBB2C}"/>
              </a:ext>
            </a:extLst>
          </p:cNvPr>
          <p:cNvSpPr>
            <a:spLocks noGrp="1"/>
          </p:cNvSpPr>
          <p:nvPr>
            <p:ph idx="1"/>
          </p:nvPr>
        </p:nvSpPr>
        <p:spPr/>
        <p:txBody>
          <a:bodyPr/>
          <a:lstStyle/>
          <a:p>
            <a:pPr>
              <a:lnSpc>
                <a:spcPct val="100000"/>
              </a:lnSpc>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Another common theme across the evidence from all the supply-side research is that opportunities for the domestic tourism market are eroded by the existence of a “fear of travel” amongst a segment of the South African population. This fear of travel exists despite the legislated requirements for and commitment of the overwhelming majority of local tourism and hospitality establishments to all COVID-19 protocols. The studies disclose evidence of what is a South African form of </a:t>
            </a:r>
            <a:r>
              <a:rPr lang="en-ZA" sz="2000" dirty="0" err="1">
                <a:effectLst/>
                <a:latin typeface="Times New Roman" panose="02020603050405020304" pitchFamily="18" charset="0"/>
                <a:ea typeface="Calibri" panose="020F0502020204030204" pitchFamily="34" charset="0"/>
                <a:cs typeface="Times New Roman" panose="02020603050405020304" pitchFamily="18" charset="0"/>
              </a:rPr>
              <a:t>untact</a:t>
            </a: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 tourism. </a:t>
            </a:r>
            <a:r>
              <a:rPr lang="en-ZA" sz="2000" b="1" dirty="0">
                <a:effectLst/>
                <a:latin typeface="Times New Roman" panose="02020603050405020304" pitchFamily="18" charset="0"/>
                <a:ea typeface="Calibri" panose="020F0502020204030204" pitchFamily="34" charset="0"/>
                <a:cs typeface="Times New Roman" panose="02020603050405020304" pitchFamily="18" charset="0"/>
              </a:rPr>
              <a:t>It is recommended that the Department of Tourism launch an immediate and energetic marketing campaign (to save the Easter season) with the messaging about the safety of tourism establishments and commitments to high standards of hygiene and personal safety</a:t>
            </a: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a:t>
            </a:r>
          </a:p>
          <a:p>
            <a:pPr>
              <a:lnSpc>
                <a:spcPct val="100000"/>
              </a:lnSpc>
            </a:pPr>
            <a:endParaRPr lang="en-ZA" sz="2000" dirty="0">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2FE79061-9C9E-401E-BCAC-ECAA27BB3FA3}"/>
              </a:ext>
            </a:extLst>
          </p:cNvPr>
          <p:cNvSpPr>
            <a:spLocks noGrp="1"/>
          </p:cNvSpPr>
          <p:nvPr>
            <p:ph type="title"/>
          </p:nvPr>
        </p:nvSpPr>
        <p:spPr/>
        <p:txBody>
          <a:bodyPr/>
          <a:lstStyle/>
          <a:p>
            <a:r>
              <a:rPr lang="en-ZA" sz="4000" dirty="0">
                <a:latin typeface="Times New Roman" panose="02020603050405020304" pitchFamily="18" charset="0"/>
                <a:cs typeface="Times New Roman" panose="02020603050405020304" pitchFamily="18" charset="0"/>
              </a:rPr>
              <a:t>Recommendations: Supply-Side</a:t>
            </a:r>
          </a:p>
        </p:txBody>
      </p:sp>
      <p:sp>
        <p:nvSpPr>
          <p:cNvPr id="4" name="Text Placeholder 3">
            <a:extLst>
              <a:ext uri="{FF2B5EF4-FFF2-40B4-BE49-F238E27FC236}">
                <a16:creationId xmlns:a16="http://schemas.microsoft.com/office/drawing/2014/main" id="{461B7236-C8EC-4055-97B9-C89A75BEF1F7}"/>
              </a:ext>
            </a:extLst>
          </p:cNvPr>
          <p:cNvSpPr>
            <a:spLocks noGrp="1"/>
          </p:cNvSpPr>
          <p:nvPr>
            <p:ph type="body" sz="quarter" idx="10"/>
          </p:nvPr>
        </p:nvSpPr>
        <p:spPr/>
        <p:txBody>
          <a:bodyPr/>
          <a:lstStyle/>
          <a:p>
            <a:endParaRPr lang="en-ZA"/>
          </a:p>
        </p:txBody>
      </p:sp>
    </p:spTree>
    <p:extLst>
      <p:ext uri="{BB962C8B-B14F-4D97-AF65-F5344CB8AC3E}">
        <p14:creationId xmlns:p14="http://schemas.microsoft.com/office/powerpoint/2010/main" val="41807766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C82CC86-2C4A-4110-80BA-85D2831FBB2C}"/>
              </a:ext>
            </a:extLst>
          </p:cNvPr>
          <p:cNvSpPr>
            <a:spLocks noGrp="1"/>
          </p:cNvSpPr>
          <p:nvPr>
            <p:ph idx="1"/>
          </p:nvPr>
        </p:nvSpPr>
        <p:spPr/>
        <p:txBody>
          <a:bodyPr/>
          <a:lstStyle/>
          <a:p>
            <a:pPr algn="just">
              <a:lnSpc>
                <a:spcPct val="100000"/>
              </a:lnSpc>
              <a:spcAft>
                <a:spcPts val="800"/>
              </a:spcAft>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The research confirms the significance of drive tourism for South African domestic travellers but that in certain parts of the country major shortcomings exist in respect of quality of road infrastructure, signage and maintenance of roads. In addition to exploring opportunities that exist with the growth of drive tourism for remoter and peripheral areas </a:t>
            </a:r>
            <a:r>
              <a:rPr lang="en-ZA" sz="2000" b="1" dirty="0">
                <a:effectLst/>
                <a:latin typeface="Times New Roman" panose="02020603050405020304" pitchFamily="18" charset="0"/>
                <a:ea typeface="Calibri" panose="020F0502020204030204" pitchFamily="34" charset="0"/>
                <a:cs typeface="Times New Roman" panose="02020603050405020304" pitchFamily="18" charset="0"/>
              </a:rPr>
              <a:t>it is recommended that the Department of Tourism ensure that as part of the President’s commitment to new infrastructure projects that road infrastructural projects linked to existing tourism nodes are prioritised.</a:t>
            </a: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00000"/>
              </a:lnSpc>
              <a:spcAft>
                <a:spcPts val="800"/>
              </a:spcAft>
            </a:pPr>
            <a:endParaRPr lang="en-ZA" sz="2000" dirty="0">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2FE79061-9C9E-401E-BCAC-ECAA27BB3FA3}"/>
              </a:ext>
            </a:extLst>
          </p:cNvPr>
          <p:cNvSpPr>
            <a:spLocks noGrp="1"/>
          </p:cNvSpPr>
          <p:nvPr>
            <p:ph type="title"/>
          </p:nvPr>
        </p:nvSpPr>
        <p:spPr/>
        <p:txBody>
          <a:bodyPr/>
          <a:lstStyle/>
          <a:p>
            <a:r>
              <a:rPr lang="en-ZA" sz="4000" dirty="0">
                <a:latin typeface="Times New Roman" panose="02020603050405020304" pitchFamily="18" charset="0"/>
                <a:cs typeface="Times New Roman" panose="02020603050405020304" pitchFamily="18" charset="0"/>
              </a:rPr>
              <a:t>Recommendations: Supply-Side</a:t>
            </a:r>
          </a:p>
        </p:txBody>
      </p:sp>
      <p:sp>
        <p:nvSpPr>
          <p:cNvPr id="4" name="Text Placeholder 3">
            <a:extLst>
              <a:ext uri="{FF2B5EF4-FFF2-40B4-BE49-F238E27FC236}">
                <a16:creationId xmlns:a16="http://schemas.microsoft.com/office/drawing/2014/main" id="{461B7236-C8EC-4055-97B9-C89A75BEF1F7}"/>
              </a:ext>
            </a:extLst>
          </p:cNvPr>
          <p:cNvSpPr>
            <a:spLocks noGrp="1"/>
          </p:cNvSpPr>
          <p:nvPr>
            <p:ph type="body" sz="quarter" idx="10"/>
          </p:nvPr>
        </p:nvSpPr>
        <p:spPr/>
        <p:txBody>
          <a:bodyPr/>
          <a:lstStyle/>
          <a:p>
            <a:endParaRPr lang="en-ZA"/>
          </a:p>
        </p:txBody>
      </p:sp>
    </p:spTree>
    <p:extLst>
      <p:ext uri="{BB962C8B-B14F-4D97-AF65-F5344CB8AC3E}">
        <p14:creationId xmlns:p14="http://schemas.microsoft.com/office/powerpoint/2010/main" val="59748282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C82CC86-2C4A-4110-80BA-85D2831FBB2C}"/>
              </a:ext>
            </a:extLst>
          </p:cNvPr>
          <p:cNvSpPr>
            <a:spLocks noGrp="1"/>
          </p:cNvSpPr>
          <p:nvPr>
            <p:ph idx="1"/>
          </p:nvPr>
        </p:nvSpPr>
        <p:spPr/>
        <p:txBody>
          <a:bodyPr/>
          <a:lstStyle/>
          <a:p>
            <a:pPr algn="just">
              <a:lnSpc>
                <a:spcPct val="100000"/>
              </a:lnSpc>
              <a:spcAft>
                <a:spcPts val="800"/>
              </a:spcAft>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The research disclosed the immediate threat of the potential loss of tourism product base and of tourism skills in many parts of South Africa. As the impending closure of these tourism businesses, most especially in tourism-dependent areas, will impact local employment and livelihoods </a:t>
            </a:r>
            <a:r>
              <a:rPr lang="en-ZA" sz="2000" b="1" dirty="0">
                <a:effectLst/>
                <a:latin typeface="Times New Roman" panose="02020603050405020304" pitchFamily="18" charset="0"/>
                <a:ea typeface="Calibri" panose="020F0502020204030204" pitchFamily="34" charset="0"/>
                <a:cs typeface="Times New Roman" panose="02020603050405020304" pitchFamily="18" charset="0"/>
              </a:rPr>
              <a:t>it is recommended that the Department of Tourism launch an investigation into the impacts of tourism establishment closures on local communities with the need for the appropriate planning of exit strategies from tourism and correspondingly training/reskilling of communities for non-tourism livelihoods. </a:t>
            </a: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00000"/>
              </a:lnSpc>
              <a:spcAft>
                <a:spcPts val="800"/>
              </a:spcAft>
            </a:pPr>
            <a:endParaRPr lang="en-ZA" sz="2400" dirty="0">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2FE79061-9C9E-401E-BCAC-ECAA27BB3FA3}"/>
              </a:ext>
            </a:extLst>
          </p:cNvPr>
          <p:cNvSpPr>
            <a:spLocks noGrp="1"/>
          </p:cNvSpPr>
          <p:nvPr>
            <p:ph type="title"/>
          </p:nvPr>
        </p:nvSpPr>
        <p:spPr/>
        <p:txBody>
          <a:bodyPr/>
          <a:lstStyle/>
          <a:p>
            <a:r>
              <a:rPr lang="en-ZA" sz="4000" dirty="0">
                <a:latin typeface="Times New Roman" panose="02020603050405020304" pitchFamily="18" charset="0"/>
                <a:cs typeface="Times New Roman" panose="02020603050405020304" pitchFamily="18" charset="0"/>
              </a:rPr>
              <a:t>Recommendations: Supply-Side</a:t>
            </a:r>
          </a:p>
        </p:txBody>
      </p:sp>
      <p:sp>
        <p:nvSpPr>
          <p:cNvPr id="4" name="Text Placeholder 3">
            <a:extLst>
              <a:ext uri="{FF2B5EF4-FFF2-40B4-BE49-F238E27FC236}">
                <a16:creationId xmlns:a16="http://schemas.microsoft.com/office/drawing/2014/main" id="{461B7236-C8EC-4055-97B9-C89A75BEF1F7}"/>
              </a:ext>
            </a:extLst>
          </p:cNvPr>
          <p:cNvSpPr>
            <a:spLocks noGrp="1"/>
          </p:cNvSpPr>
          <p:nvPr>
            <p:ph type="body" sz="quarter" idx="10"/>
          </p:nvPr>
        </p:nvSpPr>
        <p:spPr/>
        <p:txBody>
          <a:bodyPr/>
          <a:lstStyle/>
          <a:p>
            <a:endParaRPr lang="en-ZA"/>
          </a:p>
        </p:txBody>
      </p:sp>
    </p:spTree>
    <p:extLst>
      <p:ext uri="{BB962C8B-B14F-4D97-AF65-F5344CB8AC3E}">
        <p14:creationId xmlns:p14="http://schemas.microsoft.com/office/powerpoint/2010/main" val="8263779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434009" y="2310210"/>
            <a:ext cx="7359650" cy="450338"/>
          </a:xfrm>
        </p:spPr>
        <p:txBody>
          <a:bodyPr/>
          <a:lstStyle/>
          <a:p>
            <a:r>
              <a:rPr lang="en-US" sz="4800" dirty="0">
                <a:latin typeface="Times New Roman" charset="0"/>
                <a:ea typeface="Times New Roman" charset="0"/>
                <a:cs typeface="Times New Roman" charset="0"/>
              </a:rPr>
              <a:t>THANK YOU!</a:t>
            </a:r>
            <a:endParaRPr lang="en-ZA" sz="48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3397495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F843D-10B6-48D0-B6F5-10D5548F22F4}"/>
              </a:ext>
            </a:extLst>
          </p:cNvPr>
          <p:cNvSpPr>
            <a:spLocks noGrp="1"/>
          </p:cNvSpPr>
          <p:nvPr>
            <p:ph type="ctrTitle"/>
          </p:nvPr>
        </p:nvSpPr>
        <p:spPr>
          <a:xfrm>
            <a:off x="442322" y="2369950"/>
            <a:ext cx="11528006" cy="2118099"/>
          </a:xfrm>
        </p:spPr>
        <p:txBody>
          <a:bodyPr/>
          <a:lstStyle/>
          <a:p>
            <a:r>
              <a:rPr lang="en-ZA" sz="4800" dirty="0">
                <a:latin typeface="Book Antiqua" panose="02040602050305030304" pitchFamily="18" charset="0"/>
              </a:rPr>
              <a:t>UJ PROJECT </a:t>
            </a:r>
            <a:endParaRPr lang="en-ZA" sz="4400" dirty="0">
              <a:solidFill>
                <a:srgbClr val="D95900"/>
              </a:solidFill>
              <a:latin typeface="Book Antiqua" panose="02040602050305030304" pitchFamily="18" charset="0"/>
            </a:endParaRPr>
          </a:p>
        </p:txBody>
      </p:sp>
    </p:spTree>
    <p:extLst>
      <p:ext uri="{BB962C8B-B14F-4D97-AF65-F5344CB8AC3E}">
        <p14:creationId xmlns:p14="http://schemas.microsoft.com/office/powerpoint/2010/main" val="3092187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52D1A99-1C17-46BD-BBCB-8BF94F8BCE4B}"/>
              </a:ext>
            </a:extLst>
          </p:cNvPr>
          <p:cNvSpPr>
            <a:spLocks noGrp="1"/>
          </p:cNvSpPr>
          <p:nvPr>
            <p:ph type="title"/>
          </p:nvPr>
        </p:nvSpPr>
        <p:spPr>
          <a:xfrm>
            <a:off x="1371599" y="294538"/>
            <a:ext cx="9895951" cy="1033669"/>
          </a:xfrm>
        </p:spPr>
        <p:txBody>
          <a:bodyPr>
            <a:normAutofit/>
          </a:bodyPr>
          <a:lstStyle/>
          <a:p>
            <a:r>
              <a:rPr lang="en-ZA" sz="4000">
                <a:solidFill>
                  <a:srgbClr val="FFFFFF"/>
                </a:solidFill>
                <a:latin typeface="Times New Roman" panose="02020603050405020304" pitchFamily="18" charset="0"/>
                <a:cs typeface="Times New Roman" panose="02020603050405020304" pitchFamily="18" charset="0"/>
              </a:rPr>
              <a:t>Aim</a:t>
            </a:r>
          </a:p>
        </p:txBody>
      </p:sp>
      <p:sp>
        <p:nvSpPr>
          <p:cNvPr id="3" name="Content Placeholder 2">
            <a:extLst>
              <a:ext uri="{FF2B5EF4-FFF2-40B4-BE49-F238E27FC236}">
                <a16:creationId xmlns:a16="http://schemas.microsoft.com/office/drawing/2014/main" id="{F5A881CF-B121-4BB9-8AAD-5596E821A560}"/>
              </a:ext>
            </a:extLst>
          </p:cNvPr>
          <p:cNvSpPr>
            <a:spLocks noGrp="1"/>
          </p:cNvSpPr>
          <p:nvPr>
            <p:ph idx="1"/>
          </p:nvPr>
        </p:nvSpPr>
        <p:spPr>
          <a:xfrm>
            <a:off x="1371599" y="2318197"/>
            <a:ext cx="9724031" cy="3683358"/>
          </a:xfrm>
        </p:spPr>
        <p:txBody>
          <a:bodyPr anchor="ctr">
            <a:normAutofit/>
          </a:bodyPr>
          <a:lstStyle/>
          <a:p>
            <a:pPr>
              <a:lnSpc>
                <a:spcPct val="100000"/>
              </a:lnSpc>
              <a:spcAft>
                <a:spcPts val="800"/>
              </a:spcAft>
            </a:pPr>
            <a:r>
              <a:rPr lang="en-GB" sz="2000" dirty="0">
                <a:effectLst/>
                <a:latin typeface="Times New Roman" panose="02020603050405020304" pitchFamily="18" charset="0"/>
                <a:ea typeface="Calibri" panose="020F0502020204030204" pitchFamily="34" charset="0"/>
                <a:cs typeface="Times New Roman" panose="02020603050405020304" pitchFamily="18" charset="0"/>
              </a:rPr>
              <a:t>The aim in the study is to assess the impact of COVID-19 on the demand and supply of tourism products, with a view to propose interventions to meet the needs of tourists post COVID 19 through the approach of undertaking case studies of local destinations which offer a differing mix of tourism products. </a:t>
            </a:r>
            <a:endParaRPr lang="en-ZA"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08384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52D1A99-1C17-46BD-BBCB-8BF94F8BCE4B}"/>
              </a:ext>
            </a:extLst>
          </p:cNvPr>
          <p:cNvSpPr>
            <a:spLocks noGrp="1"/>
          </p:cNvSpPr>
          <p:nvPr>
            <p:ph type="title"/>
          </p:nvPr>
        </p:nvSpPr>
        <p:spPr>
          <a:xfrm>
            <a:off x="1371599" y="294538"/>
            <a:ext cx="9895951" cy="1033669"/>
          </a:xfrm>
        </p:spPr>
        <p:txBody>
          <a:bodyPr>
            <a:normAutofit/>
          </a:bodyPr>
          <a:lstStyle/>
          <a:p>
            <a:r>
              <a:rPr lang="en-ZA" sz="4000">
                <a:solidFill>
                  <a:srgbClr val="FFFFFF"/>
                </a:solidFill>
                <a:latin typeface="Times New Roman" panose="02020603050405020304" pitchFamily="18" charset="0"/>
                <a:cs typeface="Times New Roman" panose="02020603050405020304" pitchFamily="18" charset="0"/>
              </a:rPr>
              <a:t>Study Objectives</a:t>
            </a:r>
          </a:p>
        </p:txBody>
      </p:sp>
      <p:sp>
        <p:nvSpPr>
          <p:cNvPr id="3" name="Content Placeholder 2">
            <a:extLst>
              <a:ext uri="{FF2B5EF4-FFF2-40B4-BE49-F238E27FC236}">
                <a16:creationId xmlns:a16="http://schemas.microsoft.com/office/drawing/2014/main" id="{F5A881CF-B121-4BB9-8AAD-5596E821A560}"/>
              </a:ext>
            </a:extLst>
          </p:cNvPr>
          <p:cNvSpPr>
            <a:spLocks noGrp="1"/>
          </p:cNvSpPr>
          <p:nvPr>
            <p:ph idx="1"/>
          </p:nvPr>
        </p:nvSpPr>
        <p:spPr>
          <a:xfrm>
            <a:off x="1371599" y="2318197"/>
            <a:ext cx="9724031" cy="3683358"/>
          </a:xfrm>
        </p:spPr>
        <p:txBody>
          <a:bodyPr anchor="ctr">
            <a:normAutofit lnSpcReduction="10000"/>
          </a:bodyPr>
          <a:lstStyle/>
          <a:p>
            <a:pPr>
              <a:lnSpc>
                <a:spcPct val="110000"/>
              </a:lnSpc>
              <a:spcAft>
                <a:spcPts val="800"/>
              </a:spcAft>
            </a:pPr>
            <a:r>
              <a:rPr lang="en-GB" sz="2000" dirty="0">
                <a:effectLst/>
                <a:latin typeface="Times New Roman" panose="02020603050405020304" pitchFamily="18" charset="0"/>
                <a:ea typeface="Calibri" panose="020F0502020204030204" pitchFamily="34" charset="0"/>
                <a:cs typeface="Times New Roman" panose="02020603050405020304" pitchFamily="18" charset="0"/>
              </a:rPr>
              <a:t>The </a:t>
            </a: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objectives of the investigation are as follows: </a:t>
            </a:r>
            <a:endParaRPr lang="en-ZA" sz="2000" dirty="0">
              <a:effectLst/>
              <a:latin typeface="Calibri" panose="020F0502020204030204" pitchFamily="34" charset="0"/>
              <a:ea typeface="Calibri" panose="020F0502020204030204" pitchFamily="34" charset="0"/>
              <a:cs typeface="Times New Roman" panose="02020603050405020304" pitchFamily="18" charset="0"/>
            </a:endParaRPr>
          </a:p>
          <a:p>
            <a:pPr marL="603885" lvl="1" indent="-342900">
              <a:lnSpc>
                <a:spcPct val="110000"/>
              </a:lnSpc>
              <a:buFont typeface="+mj-lt"/>
              <a:buAutoNum type="arabicPeriod"/>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To conduct as background a literature scan/survey of international debates and practice on initiatives for revival of domestic tourism post-COVID-19;</a:t>
            </a:r>
            <a:endParaRPr lang="en-ZA" sz="2000" dirty="0">
              <a:effectLst/>
              <a:latin typeface="Calibri" panose="020F0502020204030204" pitchFamily="34" charset="0"/>
              <a:ea typeface="Calibri" panose="020F0502020204030204" pitchFamily="34" charset="0"/>
              <a:cs typeface="Times New Roman" panose="02020603050405020304" pitchFamily="18" charset="0"/>
            </a:endParaRPr>
          </a:p>
          <a:p>
            <a:pPr marL="603885" lvl="1" indent="-342900">
              <a:lnSpc>
                <a:spcPct val="110000"/>
              </a:lnSpc>
              <a:buFont typeface="+mj-lt"/>
              <a:buAutoNum type="arabicPeriod"/>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To identify tourism-dependent localities in South Africa for case study analysis; </a:t>
            </a:r>
            <a:endParaRPr lang="en-ZA" sz="2000" dirty="0">
              <a:effectLst/>
              <a:latin typeface="Calibri" panose="020F0502020204030204" pitchFamily="34" charset="0"/>
              <a:ea typeface="Calibri" panose="020F0502020204030204" pitchFamily="34" charset="0"/>
              <a:cs typeface="Times New Roman" panose="02020603050405020304" pitchFamily="18" charset="0"/>
            </a:endParaRPr>
          </a:p>
          <a:p>
            <a:pPr marL="603885" lvl="1" indent="-342900">
              <a:lnSpc>
                <a:spcPct val="110000"/>
              </a:lnSpc>
              <a:buFont typeface="+mj-lt"/>
              <a:buAutoNum type="arabicPeriod"/>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To examine possible effects of COVID-19 on the demand</a:t>
            </a:r>
            <a:r>
              <a:rPr lang="en-ZA"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for tourism products; </a:t>
            </a:r>
            <a:endParaRPr lang="en-ZA" sz="2000" dirty="0">
              <a:effectLst/>
              <a:latin typeface="Calibri" panose="020F0502020204030204" pitchFamily="34" charset="0"/>
              <a:ea typeface="Calibri" panose="020F0502020204030204" pitchFamily="34" charset="0"/>
              <a:cs typeface="Times New Roman" panose="02020603050405020304" pitchFamily="18" charset="0"/>
            </a:endParaRPr>
          </a:p>
          <a:p>
            <a:pPr marL="603885" lvl="1" indent="-342900">
              <a:lnSpc>
                <a:spcPct val="110000"/>
              </a:lnSpc>
              <a:buFont typeface="+mj-lt"/>
              <a:buAutoNum type="arabicPeriod"/>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To analyse possible effects of COVID-19 on the supply of tourism products;</a:t>
            </a:r>
            <a:endParaRPr lang="en-ZA" sz="2000" dirty="0">
              <a:effectLst/>
              <a:latin typeface="Calibri" panose="020F0502020204030204" pitchFamily="34" charset="0"/>
              <a:ea typeface="Calibri" panose="020F0502020204030204" pitchFamily="34" charset="0"/>
              <a:cs typeface="Times New Roman" panose="02020603050405020304" pitchFamily="18" charset="0"/>
            </a:endParaRPr>
          </a:p>
          <a:p>
            <a:pPr marL="603885" lvl="1" indent="-342900">
              <a:lnSpc>
                <a:spcPct val="110000"/>
              </a:lnSpc>
              <a:buFont typeface="+mj-lt"/>
              <a:buAutoNum type="arabicPeriod"/>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To assess challenges that may affect the sector in order to meet the needs of tourists post-COVID-19; and,</a:t>
            </a:r>
            <a:endParaRPr lang="en-ZA" sz="2000" dirty="0">
              <a:effectLst/>
              <a:latin typeface="Calibri" panose="020F0502020204030204" pitchFamily="34" charset="0"/>
              <a:ea typeface="Calibri" panose="020F0502020204030204" pitchFamily="34" charset="0"/>
              <a:cs typeface="Times New Roman" panose="02020603050405020304" pitchFamily="18" charset="0"/>
            </a:endParaRPr>
          </a:p>
          <a:p>
            <a:pPr marL="603885" lvl="1" indent="-342900">
              <a:lnSpc>
                <a:spcPct val="110000"/>
              </a:lnSpc>
              <a:buFont typeface="+mj-lt"/>
              <a:buAutoNum type="arabicPeriod"/>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To assess opportunities that may arise to shape the sector’s supply and demand in order to meet the needs and demands of (mainly) domestic tourists.</a:t>
            </a:r>
            <a:endParaRPr lang="en-ZA" sz="2000" dirty="0"/>
          </a:p>
          <a:p>
            <a:pPr>
              <a:lnSpc>
                <a:spcPct val="110000"/>
              </a:lnSpc>
            </a:pPr>
            <a:endParaRPr lang="en-ZA" sz="2000" dirty="0">
              <a:latin typeface="Garamond" panose="02020404030301010803" pitchFamily="18" charset="0"/>
            </a:endParaRPr>
          </a:p>
        </p:txBody>
      </p:sp>
    </p:spTree>
    <p:extLst>
      <p:ext uri="{BB962C8B-B14F-4D97-AF65-F5344CB8AC3E}">
        <p14:creationId xmlns:p14="http://schemas.microsoft.com/office/powerpoint/2010/main" val="1755190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D1A99-1C17-46BD-BBCB-8BF94F8BCE4B}"/>
              </a:ext>
            </a:extLst>
          </p:cNvPr>
          <p:cNvSpPr>
            <a:spLocks noGrp="1"/>
          </p:cNvSpPr>
          <p:nvPr>
            <p:ph type="title"/>
          </p:nvPr>
        </p:nvSpPr>
        <p:spPr/>
        <p:txBody>
          <a:bodyPr/>
          <a:lstStyle/>
          <a:p>
            <a:r>
              <a:rPr lang="en-ZA" sz="4000" dirty="0">
                <a:latin typeface="Times New Roman" panose="02020603050405020304" pitchFamily="18" charset="0"/>
                <a:cs typeface="Times New Roman" panose="02020603050405020304" pitchFamily="18" charset="0"/>
              </a:rPr>
              <a:t>Structure</a:t>
            </a:r>
          </a:p>
        </p:txBody>
      </p:sp>
      <p:sp>
        <p:nvSpPr>
          <p:cNvPr id="3" name="Content Placeholder 2">
            <a:extLst>
              <a:ext uri="{FF2B5EF4-FFF2-40B4-BE49-F238E27FC236}">
                <a16:creationId xmlns:a16="http://schemas.microsoft.com/office/drawing/2014/main" id="{F5A881CF-B121-4BB9-8AAD-5596E821A560}"/>
              </a:ext>
            </a:extLst>
          </p:cNvPr>
          <p:cNvSpPr>
            <a:spLocks noGrp="1"/>
          </p:cNvSpPr>
          <p:nvPr>
            <p:ph idx="1"/>
          </p:nvPr>
        </p:nvSpPr>
        <p:spPr/>
        <p:txBody>
          <a:bodyPr>
            <a:normAutofit/>
          </a:bodyPr>
          <a:lstStyle/>
          <a:p>
            <a:pPr>
              <a:lnSpc>
                <a:spcPct val="100000"/>
              </a:lnSpc>
            </a:pP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First, data collection and findings from the DEMAND-SIDE analysis</a:t>
            </a:r>
          </a:p>
          <a:p>
            <a:pPr>
              <a:lnSpc>
                <a:spcPct val="100000"/>
              </a:lnSpc>
            </a:pPr>
            <a:endParaRPr lang="en-ZA"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0000"/>
              </a:lnSpc>
            </a:pPr>
            <a:r>
              <a:rPr lang="en-ZA" sz="2000" dirty="0">
                <a:latin typeface="Times New Roman" panose="02020603050405020304" pitchFamily="18" charset="0"/>
                <a:ea typeface="Calibri" panose="020F0502020204030204" pitchFamily="34" charset="0"/>
                <a:cs typeface="Times New Roman" panose="02020603050405020304" pitchFamily="18" charset="0"/>
              </a:rPr>
              <a:t>Second, data collection and findings on the SUPPLY-SIDE analysis</a:t>
            </a:r>
          </a:p>
          <a:p>
            <a:pPr>
              <a:lnSpc>
                <a:spcPct val="100000"/>
              </a:lnSpc>
            </a:pPr>
            <a:endParaRPr lang="en-ZA" sz="20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0000"/>
              </a:lnSpc>
            </a:pPr>
            <a:r>
              <a:rPr lang="en-ZA" sz="2000" dirty="0">
                <a:latin typeface="Times New Roman" panose="02020603050405020304" pitchFamily="18" charset="0"/>
                <a:ea typeface="Calibri" panose="020F0502020204030204" pitchFamily="34" charset="0"/>
                <a:cs typeface="Times New Roman" panose="02020603050405020304" pitchFamily="18" charset="0"/>
              </a:rPr>
              <a:t>Recommendations from the study are discussed separately for the demand- and supply-side analysis.</a:t>
            </a:r>
          </a:p>
          <a:p>
            <a:pPr lvl="0">
              <a:lnSpc>
                <a:spcPct val="100000"/>
              </a:lnSpc>
            </a:pPr>
            <a:endParaRPr lang="en-ZA" sz="2000" dirty="0">
              <a:latin typeface="Garamond" panose="02020404030301010803" pitchFamily="18" charset="0"/>
            </a:endParaRPr>
          </a:p>
          <a:p>
            <a:pPr lvl="0">
              <a:lnSpc>
                <a:spcPct val="100000"/>
              </a:lnSpc>
            </a:pPr>
            <a:endParaRPr lang="en-ZA" sz="2000" dirty="0"/>
          </a:p>
          <a:p>
            <a:pPr>
              <a:lnSpc>
                <a:spcPct val="100000"/>
              </a:lnSpc>
            </a:pPr>
            <a:endParaRPr lang="en-ZA" sz="2000" dirty="0">
              <a:latin typeface="Garamond" panose="02020404030301010803" pitchFamily="18" charset="0"/>
            </a:endParaRPr>
          </a:p>
        </p:txBody>
      </p:sp>
    </p:spTree>
    <p:extLst>
      <p:ext uri="{BB962C8B-B14F-4D97-AF65-F5344CB8AC3E}">
        <p14:creationId xmlns:p14="http://schemas.microsoft.com/office/powerpoint/2010/main" val="1559618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F843D-10B6-48D0-B6F5-10D5548F22F4}"/>
              </a:ext>
            </a:extLst>
          </p:cNvPr>
          <p:cNvSpPr>
            <a:spLocks noGrp="1"/>
          </p:cNvSpPr>
          <p:nvPr>
            <p:ph type="ctrTitle"/>
          </p:nvPr>
        </p:nvSpPr>
        <p:spPr>
          <a:xfrm>
            <a:off x="442322" y="2369950"/>
            <a:ext cx="11528006" cy="2118099"/>
          </a:xfrm>
        </p:spPr>
        <p:txBody>
          <a:bodyPr/>
          <a:lstStyle/>
          <a:p>
            <a:r>
              <a:rPr lang="en-ZA" sz="4800" dirty="0">
                <a:latin typeface="Times New Roman" panose="02020603050405020304" pitchFamily="18" charset="0"/>
                <a:cs typeface="Times New Roman" panose="02020603050405020304" pitchFamily="18" charset="0"/>
              </a:rPr>
              <a:t>POSSIBLE EFFECTS OF COVID-19 ON TOURISM DEMAND</a:t>
            </a:r>
            <a:endParaRPr lang="en-ZA" sz="4400" dirty="0">
              <a:solidFill>
                <a:srgbClr val="D959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8649254"/>
      </p:ext>
    </p:extLst>
  </p:cSld>
  <p:clrMapOvr>
    <a:masterClrMapping/>
  </p:clrMapOvr>
</p:sld>
</file>

<file path=ppt/theme/theme1.xml><?xml version="1.0" encoding="utf-8"?>
<a:theme xmlns:a="http://schemas.openxmlformats.org/drawingml/2006/main" name="UJ">
  <a:themeElements>
    <a:clrScheme name="UJ">
      <a:dk1>
        <a:srgbClr val="3C3C3C"/>
      </a:dk1>
      <a:lt1>
        <a:srgbClr val="FFFFFF"/>
      </a:lt1>
      <a:dk2>
        <a:srgbClr val="3C3C3C"/>
      </a:dk2>
      <a:lt2>
        <a:srgbClr val="A7A7A7"/>
      </a:lt2>
      <a:accent1>
        <a:srgbClr val="26003B"/>
      </a:accent1>
      <a:accent2>
        <a:srgbClr val="D95900"/>
      </a:accent2>
      <a:accent3>
        <a:srgbClr val="3C3C3C"/>
      </a:accent3>
      <a:accent4>
        <a:srgbClr val="E98837"/>
      </a:accent4>
      <a:accent5>
        <a:srgbClr val="A7A7A7"/>
      </a:accent5>
      <a:accent6>
        <a:srgbClr val="93809D"/>
      </a:accent6>
      <a:hlink>
        <a:srgbClr val="3C3C3C"/>
      </a:hlink>
      <a:folHlink>
        <a:srgbClr val="A7A7A7"/>
      </a:folHlink>
    </a:clrScheme>
    <a:fontScheme name="Custom 97">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Seminar Document" ma:contentTypeID="0x0101002FB3B7F63E47E640ADD96B9B438D7913003928CA5547492A41A587E79780AF418F" ma:contentTypeVersion="14" ma:contentTypeDescription="" ma:contentTypeScope="" ma:versionID="60d2dfcd094e1c44a75ace846861481d">
  <xsd:schema xmlns:xsd="http://www.w3.org/2001/XMLSchema" xmlns:xs="http://www.w3.org/2001/XMLSchema" xmlns:p="http://schemas.microsoft.com/office/2006/metadata/properties" xmlns:ns2="c209e311-10e2-42ba-a66c-0984c872cd2d" xmlns:ns3="a58690a8-feff-4c4c-90ef-0207983e17a2" xmlns:ns4="ea5c4563-6859-4613-bb7d-01bad11ac3bb" targetNamespace="http://schemas.microsoft.com/office/2006/metadata/properties" ma:root="true" ma:fieldsID="0c7c8f6cf16b3906eefcd9130142638b" ns2:_="" ns3:_="" ns4:_="">
    <xsd:import namespace="c209e311-10e2-42ba-a66c-0984c872cd2d"/>
    <xsd:import namespace="a58690a8-feff-4c4c-90ef-0207983e17a2"/>
    <xsd:import namespace="ea5c4563-6859-4613-bb7d-01bad11ac3bb"/>
    <xsd:element name="properties">
      <xsd:complexType>
        <xsd:sequence>
          <xsd:element name="documentManagement">
            <xsd:complexType>
              <xsd:all>
                <xsd:element ref="ns2:Authors" minOccurs="0"/>
                <xsd:element ref="ns2:Year" minOccurs="0"/>
                <xsd:element ref="ns3:SeminarDocType" minOccurs="0"/>
                <xsd:element ref="ns2:Institution" minOccurs="0"/>
                <xsd:element ref="ns3:Institution2" minOccurs="0"/>
                <xsd:element ref="ns3:Related_x0020_1" minOccurs="0"/>
                <xsd:element ref="ns4:RelatedType1" minOccurs="0"/>
                <xsd:element ref="ns3:Related2" minOccurs="0"/>
                <xsd:element ref="ns4:RelatedType2"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09e311-10e2-42ba-a66c-0984c872cd2d" elementFormDefault="qualified">
    <xsd:import namespace="http://schemas.microsoft.com/office/2006/documentManagement/types"/>
    <xsd:import namespace="http://schemas.microsoft.com/office/infopath/2007/PartnerControls"/>
    <xsd:element name="Authors" ma:index="2" nillable="true" ma:displayName="Authors" ma:description="One author per line." ma:internalName="Authors">
      <xsd:simpleType>
        <xsd:restriction base="dms:Note"/>
      </xsd:simpleType>
    </xsd:element>
    <xsd:element name="Year" ma:index="3" nillable="true" ma:displayName="Year" ma:internalName="Year">
      <xsd:simpleType>
        <xsd:restriction base="dms:Number">
          <xsd:maxInclusive value="2100"/>
          <xsd:minInclusive value="1900"/>
        </xsd:restriction>
      </xsd:simpleType>
    </xsd:element>
    <xsd:element name="Institution" ma:index="5" nillable="true" ma:displayName="Institution" ma:internalName="Institution">
      <xsd:simpleType>
        <xsd:restriction base="dms:Text">
          <xsd:maxLength value="255"/>
        </xsd:restriction>
      </xsd:simpleType>
    </xsd:element>
    <xsd:element name="_dlc_DocId" ma:index="17" nillable="true" ma:displayName="Document ID Value" ma:description="The value of the document ID assigned to this item." ma:internalName="_dlc_DocId" ma:readOnly="true">
      <xsd:simpleType>
        <xsd:restriction base="dms:Text"/>
      </xsd:simpleType>
    </xsd:element>
    <xsd:element name="_dlc_DocIdUrl" ma:index="18"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9"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a58690a8-feff-4c4c-90ef-0207983e17a2" elementFormDefault="qualified">
    <xsd:import namespace="http://schemas.microsoft.com/office/2006/documentManagement/types"/>
    <xsd:import namespace="http://schemas.microsoft.com/office/infopath/2007/PartnerControls"/>
    <xsd:element name="SeminarDocType" ma:index="4" nillable="true" ma:displayName="Seminar Document Type" ma:internalName="SeminarDocType">
      <xsd:simpleType>
        <xsd:restriction base="dms:Choice">
          <xsd:enumeration value="Conference / Workshop Presentation"/>
          <xsd:enumeration value="Poster Exhibition"/>
          <xsd:enumeration value="Seminar Booklet"/>
          <xsd:enumeration value="Seminar Presentation"/>
        </xsd:restriction>
      </xsd:simpleType>
    </xsd:element>
    <xsd:element name="Institution2" ma:index="6" nillable="true" ma:displayName="Institution2" ma:internalName="Institution2">
      <xsd:simpleType>
        <xsd:restriction base="dms:Text">
          <xsd:maxLength value="255"/>
        </xsd:restriction>
      </xsd:simpleType>
    </xsd:element>
    <xsd:element name="Related_x0020_1" ma:index="7" nillable="true" ma:displayName="Related 1" ma:format="Hyperlink" ma:internalName="Related_x0020_1">
      <xsd:complexType>
        <xsd:complexContent>
          <xsd:extension base="dms:URL">
            <xsd:sequence>
              <xsd:element name="Url" type="dms:ValidUrl" minOccurs="0" nillable="true"/>
              <xsd:element name="Description" type="xsd:string" nillable="true"/>
            </xsd:sequence>
          </xsd:extension>
        </xsd:complexContent>
      </xsd:complexType>
    </xsd:element>
    <xsd:element name="Related2" ma:index="9" nillable="true" ma:displayName="Related 2" ma:format="Hyperlink" ma:internalName="Related2">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a5c4563-6859-4613-bb7d-01bad11ac3bb" elementFormDefault="qualified">
    <xsd:import namespace="http://schemas.microsoft.com/office/2006/documentManagement/types"/>
    <xsd:import namespace="http://schemas.microsoft.com/office/infopath/2007/PartnerControls"/>
    <xsd:element name="RelatedType1" ma:index="8" nillable="true" ma:displayName="Related Type 1" ma:format="Dropdown" ma:internalName="RelatedType1">
      <xsd:simpleType>
        <xsd:restriction base="dms:Choice">
          <xsd:enumeration value="Dissertation"/>
          <xsd:enumeration value="Journal Article"/>
          <xsd:enumeration value="Poster Exhibition"/>
          <xsd:enumeration value="Presentation"/>
          <xsd:enumeration value="Research Report"/>
          <xsd:enumeration value="Model / Framework"/>
          <xsd:enumeration value="Theses"/>
        </xsd:restriction>
      </xsd:simpleType>
    </xsd:element>
    <xsd:element name="RelatedType2" ma:index="10" nillable="true" ma:displayName="Related Type 2" ma:format="Dropdown" ma:internalName="RelatedType2">
      <xsd:simpleType>
        <xsd:restriction base="dms:Choice">
          <xsd:enumeration value="Dissertation"/>
          <xsd:enumeration value="Journal Article"/>
          <xsd:enumeration value="Poster Exhibition"/>
          <xsd:enumeration value="Presentation"/>
          <xsd:enumeration value="Research Report"/>
          <xsd:enumeration value="Model / Framework"/>
          <xsd:enumeration value="These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_dlc_DocId xmlns="c209e311-10e2-42ba-a66c-0984c872cd2d">N4FUYHAX2DSF-2092969366-10</_dlc_DocId>
    <_dlc_DocIdUrl xmlns="c209e311-10e2-42ba-a66c-0984c872cd2d">
      <Url>https://tkp.tourism.gov.za/ResearchRepo/_layouts/15/DocIdRedir.aspx?ID=N4FUYHAX2DSF-2092969366-10</Url>
      <Description>N4FUYHAX2DSF-2092969366-10</Description>
    </_dlc_DocIdUrl>
    <Authors xmlns="c209e311-10e2-42ba-a66c-0984c872cd2d" xsi:nil="true"/>
    <SeminarDocType xmlns="a58690a8-feff-4c4c-90ef-0207983e17a2">Seminar Presentation</SeminarDocType>
    <Year xmlns="c209e311-10e2-42ba-a66c-0984c872cd2d">2021</Year>
    <Institution xmlns="c209e311-10e2-42ba-a66c-0984c872cd2d">University of Johannesburg</Institution>
    <Related_x0020_1 xmlns="a58690a8-feff-4c4c-90ef-0207983e17a2">
      <Url>https://tkp.tourism.gov.za/ResearchRepo/Shared%20Documents/UJ%20Final%20Research%20Report%20(Impact%20of%20COVID19%20on%20tourism%20sector%20demand%20and%20supply).pdf?csf=1&amp;e=gsjR3h</Url>
      <Description>https://tkp.tourism.gov.za/ResearchRepo/Shared%20Documents/UJ%20Final%20Research%20Report%20(Impact%20of%20COVID19%20on%20tourism%20sector%20demand%20and%20supply).pdf?csf=1&amp;e=gsjR3h</Description>
    </Related_x0020_1>
    <Institution2 xmlns="a58690a8-feff-4c4c-90ef-0207983e17a2" xsi:nil="true"/>
    <Related2 xmlns="a58690a8-feff-4c4c-90ef-0207983e17a2">
      <Url xsi:nil="true"/>
      <Description xsi:nil="true"/>
    </Related2>
    <RelatedType2 xmlns="ea5c4563-6859-4613-bb7d-01bad11ac3bb" xsi:nil="true"/>
    <RelatedType1 xmlns="ea5c4563-6859-4613-bb7d-01bad11ac3bb">Research Report</RelatedType1>
  </documentManagement>
</p:properties>
</file>

<file path=customXml/itemProps1.xml><?xml version="1.0" encoding="utf-8"?>
<ds:datastoreItem xmlns:ds="http://schemas.openxmlformats.org/officeDocument/2006/customXml" ds:itemID="{D2232C94-1432-4B17-AB98-4A3E81974138}"/>
</file>

<file path=customXml/itemProps2.xml><?xml version="1.0" encoding="utf-8"?>
<ds:datastoreItem xmlns:ds="http://schemas.openxmlformats.org/officeDocument/2006/customXml" ds:itemID="{C0043363-3929-4C9C-AC1F-6D482DEC2B43}"/>
</file>

<file path=customXml/itemProps3.xml><?xml version="1.0" encoding="utf-8"?>
<ds:datastoreItem xmlns:ds="http://schemas.openxmlformats.org/officeDocument/2006/customXml" ds:itemID="{D5C52232-E8E1-45AD-96B4-5BB53C38CB4B}"/>
</file>

<file path=customXml/itemProps4.xml><?xml version="1.0" encoding="utf-8"?>
<ds:datastoreItem xmlns:ds="http://schemas.openxmlformats.org/officeDocument/2006/customXml" ds:itemID="{3A9149E7-008F-4AD9-9F31-6F3FBB84E1A6}"/>
</file>

<file path=docProps/app.xml><?xml version="1.0" encoding="utf-8"?>
<Properties xmlns="http://schemas.openxmlformats.org/officeDocument/2006/extended-properties" xmlns:vt="http://schemas.openxmlformats.org/officeDocument/2006/docPropsVTypes">
  <TotalTime>1244</TotalTime>
  <Words>5180</Words>
  <Application>Microsoft Office PowerPoint</Application>
  <PresentationFormat>Widescreen</PresentationFormat>
  <Paragraphs>442</Paragraphs>
  <Slides>45</Slides>
  <Notes>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45</vt:i4>
      </vt:variant>
    </vt:vector>
  </HeadingPairs>
  <TitlesOfParts>
    <vt:vector size="54" baseType="lpstr">
      <vt:lpstr>Arial</vt:lpstr>
      <vt:lpstr>Book Antiqua</vt:lpstr>
      <vt:lpstr>Bookman Old Style</vt:lpstr>
      <vt:lpstr>Calibri</vt:lpstr>
      <vt:lpstr>Calibri Light</vt:lpstr>
      <vt:lpstr>Garamond</vt:lpstr>
      <vt:lpstr>Symbol</vt:lpstr>
      <vt:lpstr>Times New Roman</vt:lpstr>
      <vt:lpstr>UJ</vt:lpstr>
      <vt:lpstr>The School of Tourism and Hospitality</vt:lpstr>
      <vt:lpstr>INTRODUCTION</vt:lpstr>
      <vt:lpstr>Introduction </vt:lpstr>
      <vt:lpstr>Introduction </vt:lpstr>
      <vt:lpstr>UJ PROJECT </vt:lpstr>
      <vt:lpstr>Aim</vt:lpstr>
      <vt:lpstr>Study Objectives</vt:lpstr>
      <vt:lpstr>Structure</vt:lpstr>
      <vt:lpstr>POSSIBLE EFFECTS OF COVID-19 ON TOURISM DEMAND</vt:lpstr>
      <vt:lpstr>The Demand Side Study</vt:lpstr>
      <vt:lpstr>The Demand Side Study</vt:lpstr>
      <vt:lpstr>Findings</vt:lpstr>
      <vt:lpstr>Risk Perceptions and the New Psyche</vt:lpstr>
      <vt:lpstr>Risk Perceptions and the New Psyche</vt:lpstr>
      <vt:lpstr>Risk Perceptions and the New Psyche</vt:lpstr>
      <vt:lpstr>Travel Intentions and Changing Mobilities</vt:lpstr>
      <vt:lpstr>Travel Intentions and Changing Mobilities</vt:lpstr>
      <vt:lpstr>Travel Intentions and Changing Demand</vt:lpstr>
      <vt:lpstr>Travel Intentions and Changing Demand</vt:lpstr>
      <vt:lpstr>The Contactless Economy and Untact Tourism</vt:lpstr>
      <vt:lpstr>The Contactless Economy and Untact Tourism</vt:lpstr>
      <vt:lpstr>RECOMMENDATIONS</vt:lpstr>
      <vt:lpstr>Recommendations: Demand-Side</vt:lpstr>
      <vt:lpstr>Recommendations: Demand-Side</vt:lpstr>
      <vt:lpstr>Recommendations: Demand-Side</vt:lpstr>
      <vt:lpstr>Recommendations: Demand-Side</vt:lpstr>
      <vt:lpstr>Findings on The Supply Side Analysis</vt:lpstr>
      <vt:lpstr>The Supply Side Study</vt:lpstr>
      <vt:lpstr>Research Challenges, Mitigation Measures and Data Collection</vt:lpstr>
      <vt:lpstr>The Bela-Bela Sample of Interviewed Enterprises</vt:lpstr>
      <vt:lpstr>The Bushbuckridge Sample of Interviewed Enterprises</vt:lpstr>
      <vt:lpstr>The Overstrand cluster of interviewed entrepreneurs</vt:lpstr>
      <vt:lpstr>Overview of Businesses and Impacts of COVID-19 </vt:lpstr>
      <vt:lpstr>Supply Side Responses to Changes in Demand</vt:lpstr>
      <vt:lpstr>Supply Side Responses to Changes in Demand</vt:lpstr>
      <vt:lpstr>Supply Side Challenges/Opportunities</vt:lpstr>
      <vt:lpstr>Supply Side Challenges/Opportunities</vt:lpstr>
      <vt:lpstr>The Role of Government</vt:lpstr>
      <vt:lpstr>Business Prospects</vt:lpstr>
      <vt:lpstr>Recommendations</vt:lpstr>
      <vt:lpstr>Recommendations: Supply-Side</vt:lpstr>
      <vt:lpstr>Recommendations: Supply-Side</vt:lpstr>
      <vt:lpstr>Recommendations: Supply-Side</vt:lpstr>
      <vt:lpstr>Recommendations: Supply-Side</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Impact of COVID-19 on Tourism Sector Demand and Supply</dc:title>
  <dc:creator>Debra</dc:creator>
  <cp:lastModifiedBy> </cp:lastModifiedBy>
  <cp:revision>755</cp:revision>
  <dcterms:created xsi:type="dcterms:W3CDTF">2016-08-29T16:05:45Z</dcterms:created>
  <dcterms:modified xsi:type="dcterms:W3CDTF">2021-03-16T07:55:27Z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0x0101002FB3B7F63E47E640ADD96B9B438D7913003928CA5547492A41A587E79780AF418F</vt:lpwstr>
  </property>
  <property fmtid="{D5CDD505-2E9C-101B-9397-08002B2CF9AE}" pid="3" name="_dlc_DocIdItemGuid">
    <vt:lpwstr>4014a41d-7cf6-4482-80fb-01c88a1c6fda</vt:lpwstr>
  </property>
</Properties>
</file>